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ink/ink1.xml" ContentType="application/inkml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0"/>
  </p:handoutMasterIdLst>
  <p:sldIdLst>
    <p:sldId id="773" r:id="rId3"/>
    <p:sldId id="922" r:id="rId5"/>
    <p:sldId id="1012" r:id="rId6"/>
    <p:sldId id="997" r:id="rId7"/>
    <p:sldId id="1011" r:id="rId8"/>
    <p:sldId id="991" r:id="rId9"/>
  </p:sldIdLst>
  <p:sldSz cx="12190095" cy="6858000"/>
  <p:notesSz cx="6858000" cy="992632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u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76FF"/>
    <a:srgbClr val="996633"/>
    <a:srgbClr val="C0504D"/>
    <a:srgbClr val="F39C12"/>
    <a:srgbClr val="0096FF"/>
    <a:srgbClr val="A5C067"/>
    <a:srgbClr val="FF6600"/>
    <a:srgbClr val="86A051"/>
    <a:srgbClr val="9BBB59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43" autoAdjust="0"/>
    <p:restoredTop sz="94153" autoAdjust="0"/>
  </p:normalViewPr>
  <p:slideViewPr>
    <p:cSldViewPr>
      <p:cViewPr>
        <p:scale>
          <a:sx n="70" d="100"/>
          <a:sy n="70" d="100"/>
        </p:scale>
        <p:origin x="396" y="225"/>
      </p:cViewPr>
      <p:guideLst>
        <p:guide orient="horz" pos="2147"/>
        <p:guide pos="3794"/>
      </p:guideLst>
    </p:cSldViewPr>
  </p:slideViewPr>
  <p:outlineViewPr>
    <p:cViewPr>
      <p:scale>
        <a:sx n="33" d="100"/>
        <a:sy n="33" d="100"/>
      </p:scale>
      <p:origin x="0" y="46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4050" y="-108"/>
      </p:cViewPr>
      <p:guideLst>
        <p:guide orient="horz" pos="3107"/>
        <p:guide pos="21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4574F-E74A-4E74-A796-A6F6A590D50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3166E-104F-423A-A7C7-83C46CB6460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1-08-27T10:47:01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ignorePressure" value="0"/>
    </inkml:brush>
  </inkml:definitions>
  <inkml:trace contextRef="#ctx0" brushRef="#br0">656 370,'2'0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279C032-4778-4128-91B7-116C866FCAA4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5588EC7-5B95-4E2E-8C0E-85CF9928F581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1A122B-21B4-4C0E-B09E-C8C355F01B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主要任务；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588EC7-5B95-4E2E-8C0E-85CF9928F5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1613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28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1613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161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16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086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0613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7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79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002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5675" y="273050"/>
            <a:ext cx="68151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00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121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6"/>
          <p:cNvSpPr>
            <a:spLocks noChangeArrowheads="1"/>
          </p:cNvSpPr>
          <p:nvPr/>
        </p:nvSpPr>
        <p:spPr bwMode="auto">
          <a:xfrm>
            <a:off x="0" y="1809105"/>
            <a:ext cx="12190413" cy="2339975"/>
          </a:xfrm>
          <a:prstGeom prst="rect">
            <a:avLst/>
          </a:prstGeom>
          <a:solidFill>
            <a:srgbClr val="267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2000">
              <a:solidFill>
                <a:srgbClr val="FFFFFF"/>
              </a:solidFill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9" name="文本框 6"/>
          <p:cNvSpPr txBox="1"/>
          <p:nvPr/>
        </p:nvSpPr>
        <p:spPr>
          <a:xfrm>
            <a:off x="1198662" y="2517427"/>
            <a:ext cx="9605749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kumimoji="1" lang="zh-CN" sz="28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按键外部中断实验</a:t>
            </a:r>
            <a:endParaRPr kumimoji="1" lang="zh-CN" sz="2800" kern="0" dirty="0">
              <a:solidFill>
                <a:srgbClr val="FFFFFF"/>
              </a:solidFill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38"/>
          <p:cNvSpPr txBox="1"/>
          <p:nvPr/>
        </p:nvSpPr>
        <p:spPr>
          <a:xfrm>
            <a:off x="402767" y="3196256"/>
            <a:ext cx="3156500" cy="736744"/>
          </a:xfrm>
          <a:prstGeom prst="rect">
            <a:avLst/>
          </a:prstGeom>
          <a:noFill/>
        </p:spPr>
        <p:txBody>
          <a:bodyPr wrap="square" lIns="115214" tIns="57607" rIns="115214" bIns="57607" rtlCol="0">
            <a:spAutoFit/>
          </a:bodyPr>
          <a:lstStyle/>
          <a:p>
            <a:r>
              <a:rPr lang="en-US" altLang="zh-CN" sz="4000" b="1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CONTENTS</a:t>
            </a:r>
            <a:endParaRPr lang="zh-CN" altLang="en-US" sz="4000" b="1" dirty="0">
              <a:solidFill>
                <a:schemeClr val="bg1">
                  <a:lumMod val="6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文本框 11"/>
          <p:cNvSpPr txBox="1"/>
          <p:nvPr/>
        </p:nvSpPr>
        <p:spPr>
          <a:xfrm>
            <a:off x="1497171" y="2564886"/>
            <a:ext cx="1130360" cy="654948"/>
          </a:xfrm>
          <a:prstGeom prst="rect">
            <a:avLst/>
          </a:prstGeom>
          <a:noFill/>
        </p:spPr>
        <p:txBody>
          <a:bodyPr wrap="none" lIns="115214" tIns="57607" rIns="115214" bIns="57607" rtlCol="0">
            <a:spAutoFit/>
          </a:bodyPr>
          <a:lstStyle/>
          <a:p>
            <a:r>
              <a:rPr lang="zh-CN" altLang="en-US" sz="3500" b="1" dirty="0">
                <a:solidFill>
                  <a:srgbClr val="1A74CC"/>
                </a:solidFill>
                <a:latin typeface="微软雅黑" panose="020B0503020204020204" charset="-122"/>
                <a:ea typeface="微软雅黑" panose="020B0503020204020204" charset="-122"/>
              </a:rPr>
              <a:t>提纲</a:t>
            </a:r>
            <a:endParaRPr lang="zh-CN" altLang="en-US" sz="3500" b="1" dirty="0">
              <a:solidFill>
                <a:srgbClr val="1A74CC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3946932" y="1584408"/>
            <a:ext cx="0" cy="396044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18"/>
          <p:cNvSpPr txBox="1"/>
          <p:nvPr/>
        </p:nvSpPr>
        <p:spPr>
          <a:xfrm>
            <a:off x="4760511" y="2925238"/>
            <a:ext cx="2973070" cy="483235"/>
          </a:xfrm>
          <a:prstGeom prst="rect">
            <a:avLst/>
          </a:prstGeom>
          <a:noFill/>
        </p:spPr>
        <p:txBody>
          <a:bodyPr wrap="none" lIns="115214" tIns="57607" rIns="115214" bIns="57607" rtlCol="0">
            <a:spAutoFit/>
          </a:bodyPr>
          <a:lstStyle/>
          <a:p>
            <a:pPr algn="l"/>
            <a:r>
              <a:rPr 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独立按键电路图</a:t>
            </a:r>
            <a:r>
              <a:rPr 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分析</a:t>
            </a:r>
            <a:endParaRPr lang="zh-CN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4204218" y="2913142"/>
            <a:ext cx="556293" cy="630942"/>
            <a:chOff x="3541609" y="2047768"/>
            <a:chExt cx="441478" cy="500796"/>
          </a:xfrm>
        </p:grpSpPr>
        <p:sp>
          <p:nvSpPr>
            <p:cNvPr id="31" name="文本框 16"/>
            <p:cNvSpPr txBox="1"/>
            <p:nvPr/>
          </p:nvSpPr>
          <p:spPr>
            <a:xfrm>
              <a:off x="3541609" y="2047768"/>
              <a:ext cx="345008" cy="5007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500" dirty="0">
                  <a:solidFill>
                    <a:srgbClr val="414455"/>
                  </a:solidFill>
                  <a:ea typeface="微软雅黑" panose="020B0503020204020204" charset="-122"/>
                </a:rPr>
                <a:t>1</a:t>
              </a:r>
              <a:endParaRPr lang="zh-CN" altLang="en-US" sz="3500" dirty="0">
                <a:solidFill>
                  <a:srgbClr val="414455"/>
                </a:solidFill>
                <a:ea typeface="微软雅黑" panose="020B0503020204020204" charset="-122"/>
              </a:endParaRPr>
            </a:p>
          </p:txBody>
        </p:sp>
        <p:cxnSp>
          <p:nvCxnSpPr>
            <p:cNvPr id="32" name="直接连接符 31"/>
            <p:cNvCxnSpPr/>
            <p:nvPr/>
          </p:nvCxnSpPr>
          <p:spPr>
            <a:xfrm flipH="1">
              <a:off x="3736631" y="2227402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8"/>
          <p:cNvSpPr txBox="1"/>
          <p:nvPr/>
        </p:nvSpPr>
        <p:spPr>
          <a:xfrm>
            <a:off x="4798884" y="3645279"/>
            <a:ext cx="5358130" cy="483235"/>
          </a:xfrm>
          <a:prstGeom prst="rect">
            <a:avLst/>
          </a:prstGeom>
          <a:noFill/>
        </p:spPr>
        <p:txBody>
          <a:bodyPr wrap="none" lIns="115214" tIns="57607" rIns="115214" bIns="57607" rtlCol="0">
            <a:spAutoFit/>
          </a:bodyPr>
          <a:p>
            <a:pPr algn="l"/>
            <a:r>
              <a:rPr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按键</a:t>
            </a:r>
            <a:r>
              <a:rPr 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触发</a:t>
            </a:r>
            <a:r>
              <a:rPr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外部中断</a:t>
            </a:r>
            <a:r>
              <a:rPr 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控制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LED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亮灭的</a:t>
            </a:r>
            <a:r>
              <a:rPr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实验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242591" y="3633183"/>
            <a:ext cx="556293" cy="630942"/>
            <a:chOff x="3541609" y="2047768"/>
            <a:chExt cx="441478" cy="500796"/>
          </a:xfrm>
        </p:grpSpPr>
        <p:sp>
          <p:nvSpPr>
            <p:cNvPr id="4" name="文本框 16"/>
            <p:cNvSpPr txBox="1"/>
            <p:nvPr/>
          </p:nvSpPr>
          <p:spPr>
            <a:xfrm>
              <a:off x="3541609" y="2047768"/>
              <a:ext cx="345008" cy="5007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3500" dirty="0">
                  <a:solidFill>
                    <a:srgbClr val="414455"/>
                  </a:solidFill>
                  <a:ea typeface="微软雅黑" panose="020B0503020204020204" charset="-122"/>
                </a:rPr>
                <a:t>2</a:t>
              </a:r>
              <a:endParaRPr lang="zh-CN" altLang="en-US" sz="3500" dirty="0">
                <a:solidFill>
                  <a:srgbClr val="414455"/>
                </a:solidFill>
                <a:ea typeface="微软雅黑" panose="020B0503020204020204" charset="-122"/>
              </a:endParaRPr>
            </a:p>
          </p:txBody>
        </p:sp>
        <p:cxnSp>
          <p:nvCxnSpPr>
            <p:cNvPr id="5" name="直接连接符 4"/>
            <p:cNvCxnSpPr/>
            <p:nvPr/>
          </p:nvCxnSpPr>
          <p:spPr>
            <a:xfrm flipH="1">
              <a:off x="3736631" y="2227402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p14="http://schemas.microsoft.com/office/powerpoint/2010/main">
        <mc:Choice Requires="p14">
          <p:contentPart r:id="rId1" p14:bwMode="auto">
            <p14:nvContentPartPr>
              <p14:cNvPr id="6" name="墨迹 5"/>
              <p14:cNvContentPartPr/>
              <p14:nvPr/>
            </p14:nvContentPartPr>
            <p14:xfrm>
              <a:off x="4164330" y="2349500"/>
              <a:ext cx="12700" cy="360"/>
            </p14:xfrm>
          </p:contentPart>
        </mc:Choice>
        <mc:Fallback xmlns="">
          <p:pic>
            <p:nvPicPr>
              <p:cNvPr id="6" name="墨迹 5"/>
            </p:nvPicPr>
            <p:blipFill>
              <a:blip r:embed="rId2"/>
            </p:blipFill>
            <p:spPr>
              <a:xfrm>
                <a:off x="4164330" y="2349500"/>
                <a:ext cx="12700" cy="360"/>
              </a:xfrm>
              <a:prstGeom prst="rect"/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1036574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 dirty="0">
                <a:solidFill>
                  <a:srgbClr val="2676FF"/>
                </a:solidFill>
                <a:ea typeface="微软雅黑" panose="020B0503020204020204" charset="-122"/>
              </a:rPr>
              <a:t>1. 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使用</a:t>
            </a:r>
            <a:r>
              <a:rPr sz="3200" b="1" dirty="0">
                <a:solidFill>
                  <a:srgbClr val="2676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按键</a:t>
            </a:r>
            <a:r>
              <a:rPr lang="zh-CN" sz="3200" b="1" dirty="0">
                <a:solidFill>
                  <a:srgbClr val="2676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做</a:t>
            </a:r>
            <a:r>
              <a:rPr sz="3200" b="1" dirty="0">
                <a:solidFill>
                  <a:srgbClr val="2676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外部中断</a:t>
            </a:r>
            <a:r>
              <a:rPr lang="zh-CN" sz="3200" b="1" dirty="0">
                <a:solidFill>
                  <a:srgbClr val="2676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控制</a:t>
            </a:r>
            <a:r>
              <a:rPr lang="en-US" altLang="zh-CN" sz="3200" b="1" dirty="0">
                <a:solidFill>
                  <a:srgbClr val="2676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LED</a:t>
            </a:r>
            <a:r>
              <a:rPr lang="zh-CN" altLang="en-US" sz="3200" b="1" dirty="0">
                <a:solidFill>
                  <a:srgbClr val="2676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亮灭</a:t>
            </a:r>
            <a:r>
              <a:rPr sz="3200" b="1" dirty="0">
                <a:solidFill>
                  <a:srgbClr val="2676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实验</a:t>
            </a:r>
            <a:endParaRPr lang="en-US" altLang="zh-CN" sz="3200" b="1" dirty="0">
              <a:solidFill>
                <a:srgbClr val="2676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40740" y="954405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开发步骤：</a:t>
            </a:r>
            <a:endParaRPr lang="zh-CN" altLang="en-US" sz="2400"/>
          </a:p>
        </p:txBody>
      </p:sp>
      <p:sp>
        <p:nvSpPr>
          <p:cNvPr id="9" name="文本框 8"/>
          <p:cNvSpPr txBox="1"/>
          <p:nvPr/>
        </p:nvSpPr>
        <p:spPr>
          <a:xfrm>
            <a:off x="894080" y="1456690"/>
            <a:ext cx="963676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>
                <a:sym typeface="+mn-ea"/>
              </a:rPr>
              <a:t>第</a:t>
            </a: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步：按照新建项目</a:t>
            </a:r>
            <a:r>
              <a:rPr lang="zh-CN" altLang="en-US">
                <a:sym typeface="+mn-ea"/>
              </a:rPr>
              <a:t>向导，建立项目工程。</a:t>
            </a:r>
            <a:endParaRPr lang="zh-CN" altLang="en-US"/>
          </a:p>
          <a:p>
            <a:pPr algn="l"/>
            <a:r>
              <a:rPr lang="zh-CN" altLang="en-US">
                <a:sym typeface="+mn-ea"/>
              </a:rPr>
              <a:t>第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步：在</a:t>
            </a:r>
            <a:r>
              <a:rPr lang="en-US" altLang="zh-CN">
                <a:sym typeface="+mn-ea"/>
              </a:rPr>
              <a:t>main.c</a:t>
            </a:r>
            <a:r>
              <a:rPr lang="zh-CN" altLang="en-US">
                <a:sym typeface="+mn-ea"/>
              </a:rPr>
              <a:t>源文件下添加ls1b_gpio.h</a:t>
            </a:r>
            <a:endParaRPr lang="zh-CN" altLang="en-US">
              <a:sym typeface="+mn-ea"/>
            </a:endParaRPr>
          </a:p>
          <a:p>
            <a:pPr algn="l"/>
            <a:r>
              <a:rPr lang="zh-CN" altLang="en-US">
                <a:sym typeface="+mn-ea"/>
              </a:rPr>
              <a:t>第</a:t>
            </a:r>
            <a:r>
              <a:rPr lang="en-US" altLang="zh-CN">
                <a:sym typeface="+mn-ea"/>
              </a:rPr>
              <a:t>3</a:t>
            </a:r>
            <a:r>
              <a:rPr lang="zh-CN" altLang="en-US">
                <a:sym typeface="+mn-ea"/>
              </a:rPr>
              <a:t>步：调用gpio_enable ()函数使能GPIO，配置为输出状态</a:t>
            </a:r>
            <a:endParaRPr lang="zh-CN" altLang="en-US"/>
          </a:p>
          <a:p>
            <a:pPr algn="l"/>
            <a:r>
              <a:rPr lang="zh-CN" altLang="en-US">
                <a:sym typeface="+mn-ea"/>
              </a:rPr>
              <a:t>第</a:t>
            </a:r>
            <a:r>
              <a:rPr lang="en-US" altLang="zh-CN">
                <a:sym typeface="+mn-ea"/>
              </a:rPr>
              <a:t>4</a:t>
            </a:r>
            <a:r>
              <a:rPr lang="zh-CN" altLang="en-US">
                <a:sym typeface="+mn-ea"/>
              </a:rPr>
              <a:t>步：调用ls1x_disable_gpio_interrupt()函数不使能GPIO的</a:t>
            </a:r>
            <a:r>
              <a:rPr lang="zh-CN" altLang="en-US">
                <a:sym typeface="+mn-ea"/>
              </a:rPr>
              <a:t>中断</a:t>
            </a:r>
            <a:endParaRPr lang="zh-CN" altLang="en-US"/>
          </a:p>
          <a:p>
            <a:pPr algn="l"/>
            <a:r>
              <a:rPr lang="zh-CN">
                <a:sym typeface="+mn-ea"/>
              </a:rPr>
              <a:t>第</a:t>
            </a:r>
            <a:r>
              <a:rPr lang="en-US" altLang="zh-CN">
                <a:sym typeface="+mn-ea"/>
              </a:rPr>
              <a:t>5</a:t>
            </a:r>
            <a:r>
              <a:rPr lang="zh-CN" altLang="en-US">
                <a:sym typeface="+mn-ea"/>
              </a:rPr>
              <a:t>步：</a:t>
            </a:r>
            <a:r>
              <a:rPr>
                <a:sym typeface="+mn-ea"/>
              </a:rPr>
              <a:t>调用ls1x_install_gpio_isr</a:t>
            </a:r>
            <a:r>
              <a:rPr lang="en-US">
                <a:sym typeface="+mn-ea"/>
              </a:rPr>
              <a:t>()</a:t>
            </a:r>
            <a:r>
              <a:rPr>
                <a:sym typeface="+mn-ea"/>
              </a:rPr>
              <a:t>函数</a:t>
            </a:r>
            <a:r>
              <a:rPr lang="zh-CN">
                <a:sym typeface="+mn-ea"/>
              </a:rPr>
              <a:t>配置中断</a:t>
            </a:r>
            <a:r>
              <a:rPr>
                <a:sym typeface="+mn-ea"/>
              </a:rPr>
              <a:t>。</a:t>
            </a:r>
            <a:endParaRPr>
              <a:sym typeface="+mn-ea"/>
            </a:endParaRPr>
          </a:p>
          <a:p>
            <a:pPr algn="l"/>
            <a:r>
              <a:rPr lang="zh-CN">
                <a:sym typeface="+mn-ea"/>
              </a:rPr>
              <a:t>第</a:t>
            </a:r>
            <a:r>
              <a:rPr lang="en-US" altLang="zh-CN">
                <a:sym typeface="+mn-ea"/>
              </a:rPr>
              <a:t>6</a:t>
            </a:r>
            <a:r>
              <a:rPr lang="zh-CN" altLang="en-US">
                <a:sym typeface="+mn-ea"/>
              </a:rPr>
              <a:t>步：建立一个中断回调函数；</a:t>
            </a:r>
            <a:endParaRPr>
              <a:sym typeface="+mn-ea"/>
            </a:endParaRPr>
          </a:p>
          <a:p>
            <a:pPr algn="l"/>
            <a:r>
              <a:rPr lang="zh-CN">
                <a:sym typeface="+mn-ea"/>
              </a:rPr>
              <a:t>第</a:t>
            </a:r>
            <a:r>
              <a:rPr lang="en-US" altLang="zh-CN">
                <a:sym typeface="+mn-ea"/>
              </a:rPr>
              <a:t>7</a:t>
            </a:r>
            <a:r>
              <a:rPr lang="zh-CN" altLang="en-US">
                <a:sym typeface="+mn-ea"/>
              </a:rPr>
              <a:t>步：调用ls1x_enable_gpio_interrupt</a:t>
            </a:r>
            <a:r>
              <a:rPr lang="en-US" altLang="zh-CN">
                <a:sym typeface="+mn-ea"/>
              </a:rPr>
              <a:t>()</a:t>
            </a:r>
            <a:r>
              <a:rPr lang="zh-CN" altLang="en-US">
                <a:sym typeface="+mn-ea"/>
              </a:rPr>
              <a:t>使能</a:t>
            </a:r>
            <a:r>
              <a:rPr lang="zh-CN" altLang="en-US">
                <a:sym typeface="+mn-ea"/>
              </a:rPr>
              <a:t>中断。</a:t>
            </a:r>
            <a:endParaRPr lang="zh-CN" altLang="en-US">
              <a:sym typeface="+mn-ea"/>
            </a:endParaRPr>
          </a:p>
          <a:p>
            <a:pPr algn="l"/>
            <a:r>
              <a:rPr lang="zh-CN">
                <a:sym typeface="+mn-ea"/>
              </a:rPr>
              <a:t>第</a:t>
            </a:r>
            <a:r>
              <a:rPr lang="en-US" altLang="zh-CN">
                <a:sym typeface="+mn-ea"/>
              </a:rPr>
              <a:t>8</a:t>
            </a:r>
            <a:r>
              <a:rPr lang="zh-CN" altLang="en-US">
                <a:sym typeface="+mn-ea"/>
              </a:rPr>
              <a:t>步：</a:t>
            </a:r>
            <a:r>
              <a:rPr>
                <a:sym typeface="+mn-ea"/>
              </a:rPr>
              <a:t>调用gpio_write()函数使GPIO输出低电平。</a:t>
            </a:r>
            <a:endParaRPr>
              <a:sym typeface="+mn-ea"/>
            </a:endParaRPr>
          </a:p>
          <a:p>
            <a:pPr algn="l"/>
            <a:endParaRPr lang="zh-CN" altLang="en-US"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en-US" altLang="zh-CN" sz="3200" b="1" dirty="0">
                <a:solidFill>
                  <a:srgbClr val="2676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2. GPIO</a:t>
            </a:r>
            <a:r>
              <a:rPr lang="zh-CN" altLang="en-US" sz="3200" b="1" dirty="0">
                <a:solidFill>
                  <a:srgbClr val="2676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的中断</a:t>
            </a:r>
            <a:r>
              <a:rPr lang="en-US" altLang="zh-CN" sz="3200" b="1" dirty="0">
                <a:solidFill>
                  <a:srgbClr val="2676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API</a:t>
            </a:r>
            <a:r>
              <a:rPr lang="zh-CN" altLang="en-US" sz="3200" b="1" dirty="0">
                <a:solidFill>
                  <a:srgbClr val="2676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函数</a:t>
            </a:r>
            <a:endParaRPr lang="zh-CN" altLang="en-US" sz="3200" b="1" dirty="0">
              <a:solidFill>
                <a:srgbClr val="2676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11" name="表格 10"/>
          <p:cNvGraphicFramePr/>
          <p:nvPr>
            <p:custDataLst>
              <p:tags r:id="rId1"/>
            </p:custDataLst>
          </p:nvPr>
        </p:nvGraphicFramePr>
        <p:xfrm>
          <a:off x="354330" y="1299845"/>
          <a:ext cx="11489055" cy="509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3600"/>
                <a:gridCol w="1152525"/>
                <a:gridCol w="6932930"/>
              </a:tblGrid>
              <a:tr h="5048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函数原型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功能描述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函数参数及返回值</a:t>
                      </a:r>
                      <a:endParaRPr lang="zh-CN" altLang="en-US"/>
                    </a:p>
                  </a:txBody>
                  <a:tcPr/>
                </a:tc>
              </a:tr>
              <a:tr h="87884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Int ls1x_enable_gpio_interrupt(int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 gpio)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中断使能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①ioNum：gpio引脚。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②返回值：正确返回0，不正确返回-1。</a:t>
                      </a:r>
                      <a:endParaRPr lang="zh-CN" altLang="en-US"/>
                    </a:p>
                  </a:txBody>
                  <a:tcPr/>
                </a:tc>
              </a:tr>
              <a:tr h="84518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int ls1x_disable_gpio_interrupt(int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gpio)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禁止中断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①ioNum：gpio引脚。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②返回值：正确返回0，不正确返回-1</a:t>
                      </a:r>
                      <a:endParaRPr lang="zh-CN" altLang="en-US"/>
                    </a:p>
                  </a:txBody>
                  <a:tcPr/>
                </a:tc>
              </a:tr>
              <a:tr h="167576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int </a:t>
                      </a:r>
                      <a:r>
                        <a:rPr lang="en-US" altLang="zh-CN"/>
                        <a:t> </a:t>
                      </a:r>
                      <a:r>
                        <a:rPr lang="zh-CN" altLang="en-US"/>
                        <a:t>ls1x_install_gpio_isr(int gpio, int trigger_mode, void (*isr)(int, void *), void *arg)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中断配置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①ioNum：gpio引脚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②trigger_mode：中断触发方式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③(*isr)(int, void *)：中断服务函数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④void *arg：附带参量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⑤返回值：正确返回0，不正确返回-1</a:t>
                      </a:r>
                      <a:endParaRPr lang="zh-CN" altLang="en-US"/>
                    </a:p>
                  </a:txBody>
                  <a:tcPr/>
                </a:tc>
              </a:tr>
              <a:tr h="119062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int  ls1x_remove_gpio_isr(int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  gpio)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删除中断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①ioNum：gpio引脚。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②返回值：正确返回0，不正确返回-1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701675" y="787400"/>
            <a:ext cx="71545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GPIO 的</a:t>
            </a:r>
            <a:r>
              <a:rPr 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中断</a:t>
            </a:r>
            <a:r>
              <a:rPr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API 函数如</a:t>
            </a:r>
            <a:r>
              <a:rPr 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下表</a:t>
            </a:r>
            <a:r>
              <a:rPr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所示</a:t>
            </a:r>
            <a:r>
              <a:rPr 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ea"/>
                <a:sym typeface="+mn-ea"/>
              </a:rPr>
              <a:t>：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en-US" altLang="zh-CN" sz="3200" b="1" dirty="0">
                <a:solidFill>
                  <a:srgbClr val="2676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3. </a:t>
            </a:r>
            <a:r>
              <a:rPr lang="zh-CN" altLang="en-US" sz="3200" b="1" dirty="0">
                <a:solidFill>
                  <a:srgbClr val="2676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独立按键电路</a:t>
            </a:r>
            <a:r>
              <a:rPr lang="zh-CN" altLang="en-US" sz="3200" b="1" dirty="0">
                <a:solidFill>
                  <a:srgbClr val="2676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分析</a:t>
            </a:r>
            <a:endParaRPr lang="zh-CN" altLang="en-US" sz="3200" b="1" dirty="0">
              <a:solidFill>
                <a:srgbClr val="2676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44170" y="766445"/>
            <a:ext cx="1194371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/>
              <a:t>     </a:t>
            </a:r>
            <a:r>
              <a:rPr lang="en-US" altLang="zh-CN">
                <a:latin typeface="+mn-ea"/>
                <a:ea typeface="+mn-ea"/>
                <a:cs typeface="+mn-ea"/>
              </a:rPr>
              <a:t> </a:t>
            </a:r>
            <a:r>
              <a:rPr lang="zh-CN" altLang="en-US" dirty="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独立按键</a:t>
            </a:r>
            <a:r>
              <a:rPr lang="zh-CN" altLang="en-US">
                <a:solidFill>
                  <a:schemeClr val="tx1"/>
                </a:solidFill>
                <a:latin typeface="+mn-ea"/>
                <a:ea typeface="+mn-ea"/>
                <a:cs typeface="+mn-ea"/>
              </a:rPr>
              <a:t>硬件电</a:t>
            </a:r>
            <a:r>
              <a:rPr lang="zh-CN" altLang="en-US">
                <a:latin typeface="+mn-ea"/>
                <a:ea typeface="+mn-ea"/>
                <a:cs typeface="+mn-ea"/>
              </a:rPr>
              <a:t>路</a:t>
            </a:r>
            <a:r>
              <a:rPr lang="zh-CN" altLang="en-US"/>
              <a:t>如</a:t>
            </a:r>
            <a:r>
              <a:rPr lang="zh-CN" altLang="en-US"/>
              <a:t>下图所示， 从原理图可以看到，该开发版上有四个独立按键，SW5一端接的是VCC_3V3，所以当按下SW5时，输入的是高电平；而SW8、SW7和SW6一端接的是GND，所以当按下这三个时，输入的是低电平。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2134870" y="6165215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独立按键</a:t>
            </a:r>
            <a:r>
              <a:rPr lang="en-US" altLang="zh-CN"/>
              <a:t>电路</a:t>
            </a:r>
            <a:r>
              <a:rPr lang="zh-CN" altLang="en-US"/>
              <a:t>图</a:t>
            </a:r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8975725" y="4940935"/>
            <a:ext cx="9321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 </a:t>
            </a:r>
            <a:r>
              <a:rPr lang="zh-CN" altLang="en-US"/>
              <a:t>实物图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70635" y="1844675"/>
            <a:ext cx="4008120" cy="41402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7255" y="2343150"/>
            <a:ext cx="4081780" cy="2171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22598" y="2060848"/>
            <a:ext cx="1116124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8" tIns="60954" rIns="121908" bIns="6095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5900" b="1" dirty="0">
                <a:solidFill>
                  <a:srgbClr val="2676FF"/>
                </a:solidFill>
                <a:ea typeface="微软雅黑" panose="020B0503020204020204" charset="-122"/>
              </a:rPr>
              <a:t>感谢大家聆听！</a:t>
            </a:r>
            <a:endParaRPr lang="zh-CN" altLang="en-US" sz="59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36b71b24-965f-494b-bad0-83f22394fef9}"/>
  <p:tag name="TABLE_ENDDRAG_ORIGIN_RECT" val="904*425"/>
  <p:tag name="TABLE_ENDDRAG_RECT" val="27*102*904*425"/>
</p:tagLst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940</Words>
  <Application>WPS 演示</Application>
  <PresentationFormat>自定义</PresentationFormat>
  <Paragraphs>84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Unicode MS</vt:lpstr>
      <vt:lpstr>Calibri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USER-</dc:creator>
  <cp:lastModifiedBy>浮屠</cp:lastModifiedBy>
  <cp:revision>1956</cp:revision>
  <cp:lastPrinted>2017-03-08T07:37:00Z</cp:lastPrinted>
  <dcterms:created xsi:type="dcterms:W3CDTF">2016-05-14T15:44:00Z</dcterms:created>
  <dcterms:modified xsi:type="dcterms:W3CDTF">2021-08-27T03:42:59Z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4BAEFF0980A94B5CA5B9BEAF010955B1</vt:lpwstr>
  </property>
</Properties>
</file>