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1"/>
  </p:notesMasterIdLst>
  <p:sldIdLst>
    <p:sldId id="256" r:id="rId3"/>
    <p:sldId id="303" r:id="rId4"/>
    <p:sldId id="291" r:id="rId5"/>
    <p:sldId id="304" r:id="rId6"/>
    <p:sldId id="290" r:id="rId7"/>
    <p:sldId id="305" r:id="rId8"/>
    <p:sldId id="294" r:id="rId9"/>
    <p:sldId id="274" r:id="rId10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3" autoAdjust="0"/>
    <p:restoredTop sz="50293" autoAdjust="0"/>
  </p:normalViewPr>
  <p:slideViewPr>
    <p:cSldViewPr snapToGrid="0">
      <p:cViewPr varScale="1">
        <p:scale>
          <a:sx n="37" d="100"/>
          <a:sy n="37" d="100"/>
        </p:scale>
        <p:origin x="1476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buFont typeface="Wingdings 3" pitchFamily="18" charset="2"/>
              <a:buNone/>
              <a:defRPr/>
            </a:pPr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37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29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5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buFont typeface="Wingdings 3" pitchFamily="18" charset="2"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83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buFont typeface="Wingdings 3" pitchFamily="18" charset="2"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87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466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032000" y="1542163"/>
            <a:ext cx="93218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嵌入式系统 </a:t>
            </a:r>
            <a:r>
              <a:rPr lang="en-US" altLang="zh-CN" b="1" dirty="0"/>
              <a:t>– </a:t>
            </a:r>
            <a:r>
              <a:rPr lang="zh-CN" altLang="en-US" b="1" dirty="0"/>
              <a:t>总线接口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4897829" cy="517526"/>
          </a:xfrm>
        </p:spPr>
        <p:txBody>
          <a:bodyPr/>
          <a:lstStyle/>
          <a:p>
            <a:r>
              <a:rPr lang="zh-CN" altLang="en-US" sz="4000" b="1" dirty="0"/>
              <a:t>第三讲 </a:t>
            </a:r>
            <a:r>
              <a:rPr lang="en-US" altLang="zh-CN" sz="4000" b="1" dirty="0"/>
              <a:t> SPI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8810194" cy="639762"/>
          </a:xfrm>
        </p:spPr>
        <p:txBody>
          <a:bodyPr/>
          <a:lstStyle/>
          <a:p>
            <a:r>
              <a:rPr lang="zh-CN" altLang="en-US" dirty="0"/>
              <a:t>第三讲  </a:t>
            </a:r>
            <a:r>
              <a:rPr lang="en-US" altLang="zh-CN" dirty="0"/>
              <a:t>SPI</a:t>
            </a:r>
            <a:endParaRPr lang="zh-CN" altLang="en-US" dirty="0"/>
          </a:p>
        </p:txBody>
      </p:sp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484" y="2630844"/>
            <a:ext cx="3579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硬件结构 </a:t>
            </a:r>
            <a:endParaRPr lang="zh-CN" altLang="en-US" dirty="0"/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DBE18683-C457-4672-87EC-AAD4914B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484" y="4286549"/>
            <a:ext cx="33083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实例演示</a:t>
            </a:r>
            <a:endParaRPr lang="zh-CN" altLang="en-US" dirty="0"/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DC2D20B1-8DA5-4F68-8FC0-DBF19A8D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822" y="3180717"/>
            <a:ext cx="3579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工作时序 </a:t>
            </a:r>
            <a:endParaRPr lang="zh-CN" altLang="en-US" dirty="0"/>
          </a:p>
        </p:txBody>
      </p:sp>
      <p:sp>
        <p:nvSpPr>
          <p:cNvPr id="17" name="文本框 8">
            <a:extLst>
              <a:ext uri="{FF2B5EF4-FFF2-40B4-BE49-F238E27FC236}">
                <a16:creationId xmlns:a16="http://schemas.microsoft.com/office/drawing/2014/main" id="{89E05788-BF37-4371-B6C2-B62457E92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822" y="3765492"/>
            <a:ext cx="3984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传输特点</a:t>
            </a:r>
            <a:endParaRPr kumimoji="0"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CC831C14-B79A-4A62-A133-C709838B67F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511291"/>
              </p:ext>
            </p:extLst>
          </p:nvPr>
        </p:nvGraphicFramePr>
        <p:xfrm>
          <a:off x="1217082" y="932638"/>
          <a:ext cx="4700273" cy="2072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r:id="rId4" imgW="3390476" imgH="1495634" progId="Paint.Picture">
                  <p:embed/>
                </p:oleObj>
              </mc:Choice>
              <mc:Fallback>
                <p:oleObj r:id="rId4" imgW="3390476" imgH="1495634" progId="Paint.Picture">
                  <p:embed/>
                  <p:pic>
                    <p:nvPicPr>
                      <p:cNvPr id="8197" name="Object 5">
                        <a:extLst>
                          <a:ext uri="{FF2B5EF4-FFF2-40B4-BE49-F238E27FC236}">
                            <a16:creationId xmlns:a16="http://schemas.microsoft.com/office/drawing/2014/main" id="{BF8E73A6-E9C5-4A12-9CF0-991E9BA7CE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82" y="932638"/>
                        <a:ext cx="4700273" cy="2072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4">
            <a:extLst>
              <a:ext uri="{FF2B5EF4-FFF2-40B4-BE49-F238E27FC236}">
                <a16:creationId xmlns:a16="http://schemas.microsoft.com/office/drawing/2014/main" id="{6C62051A-2FA9-4677-9822-7FFE9845D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2" y="2630844"/>
            <a:ext cx="6408738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1A45EAE-03DD-4A0D-B2D6-BC9461F7B127}"/>
              </a:ext>
            </a:extLst>
          </p:cNvPr>
          <p:cNvSpPr/>
          <p:nvPr/>
        </p:nvSpPr>
        <p:spPr>
          <a:xfrm>
            <a:off x="6517102" y="1143410"/>
            <a:ext cx="53353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</a:rPr>
              <a:t>MISO- Master Input Slave Output 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9BE7979-6945-4067-AA0D-953C7C85C827}"/>
              </a:ext>
            </a:extLst>
          </p:cNvPr>
          <p:cNvSpPr/>
          <p:nvPr/>
        </p:nvSpPr>
        <p:spPr>
          <a:xfrm>
            <a:off x="6517102" y="1693333"/>
            <a:ext cx="53353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</a:rPr>
              <a:t>MOSI- Master Output Slave Input</a:t>
            </a:r>
            <a:endParaRPr lang="zh-CN" alt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57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 硬件结构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2D6AE3B-46DE-47E8-B4FF-A1627BD24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853BD390-167E-4F5F-908C-6DCC63087D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875496"/>
              </p:ext>
            </p:extLst>
          </p:nvPr>
        </p:nvGraphicFramePr>
        <p:xfrm>
          <a:off x="838200" y="1041205"/>
          <a:ext cx="10661611" cy="2830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Visio" r:id="rId4" imgW="4886270" imgH="1300642" progId="Visio.Drawing.11">
                  <p:embed/>
                </p:oleObj>
              </mc:Choice>
              <mc:Fallback>
                <p:oleObj name="Visio" r:id="rId4" imgW="4886270" imgH="130064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41205"/>
                        <a:ext cx="10661611" cy="28306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">
            <a:extLst>
              <a:ext uri="{FF2B5EF4-FFF2-40B4-BE49-F238E27FC236}">
                <a16:creationId xmlns:a16="http://schemas.microsoft.com/office/drawing/2014/main" id="{3B21AC70-4D93-4ACC-A982-58CCEE02FAD8}"/>
              </a:ext>
            </a:extLst>
          </p:cNvPr>
          <p:cNvGrpSpPr>
            <a:grpSpLocks/>
          </p:cNvGrpSpPr>
          <p:nvPr/>
        </p:nvGrpSpPr>
        <p:grpSpPr bwMode="auto">
          <a:xfrm>
            <a:off x="2258650" y="3871904"/>
            <a:ext cx="7674699" cy="2117872"/>
            <a:chOff x="499" y="935"/>
            <a:chExt cx="5035" cy="2063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E7CF65FD-DA95-46F7-9F33-3ABE558A0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" y="1297"/>
              <a:ext cx="1860" cy="1701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 b="1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  <p:sp>
          <p:nvSpPr>
            <p:cNvPr id="10" name="Rectangle 4">
              <a:extLst>
                <a:ext uri="{FF2B5EF4-FFF2-40B4-BE49-F238E27FC236}">
                  <a16:creationId xmlns:a16="http://schemas.microsoft.com/office/drawing/2014/main" id="{82688055-4E96-4CDF-902A-7B822E80C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1297"/>
              <a:ext cx="2177" cy="1701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 b="1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  <p:sp>
          <p:nvSpPr>
            <p:cNvPr id="11" name="AutoShape 5">
              <a:extLst>
                <a:ext uri="{FF2B5EF4-FFF2-40B4-BE49-F238E27FC236}">
                  <a16:creationId xmlns:a16="http://schemas.microsoft.com/office/drawing/2014/main" id="{E81AD567-CCE3-4EA4-9A3C-2BE40534A9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522" y="1743"/>
              <a:ext cx="227" cy="19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 b="1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  <p:sp>
          <p:nvSpPr>
            <p:cNvPr id="12" name="Line 6">
              <a:extLst>
                <a:ext uri="{FF2B5EF4-FFF2-40B4-BE49-F238E27FC236}">
                  <a16:creationId xmlns:a16="http://schemas.microsoft.com/office/drawing/2014/main" id="{069F4ED1-A519-4CE9-A0D8-C0CE78108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1841"/>
              <a:ext cx="14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3" name="Line 7">
              <a:extLst>
                <a:ext uri="{FF2B5EF4-FFF2-40B4-BE49-F238E27FC236}">
                  <a16:creationId xmlns:a16="http://schemas.microsoft.com/office/drawing/2014/main" id="{E40352A1-EC0B-4B65-8E6A-4553207982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9" y="1841"/>
              <a:ext cx="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717FCB13-0E06-42E7-B47B-FB72BDAAE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1455"/>
              <a:ext cx="4718" cy="409"/>
            </a:xfrm>
            <a:custGeom>
              <a:avLst/>
              <a:gdLst>
                <a:gd name="T0" fmla="*/ 165 w 4718"/>
                <a:gd name="T1" fmla="*/ 847 h 341"/>
                <a:gd name="T2" fmla="*/ 0 w 4718"/>
                <a:gd name="T3" fmla="*/ 847 h 341"/>
                <a:gd name="T4" fmla="*/ 0 w 4718"/>
                <a:gd name="T5" fmla="*/ 0 h 341"/>
                <a:gd name="T6" fmla="*/ 4718 w 4718"/>
                <a:gd name="T7" fmla="*/ 0 h 341"/>
                <a:gd name="T8" fmla="*/ 4718 w 4718"/>
                <a:gd name="T9" fmla="*/ 788 h 341"/>
                <a:gd name="T10" fmla="*/ 4544 w 4718"/>
                <a:gd name="T11" fmla="*/ 788 h 3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18"/>
                <a:gd name="T19" fmla="*/ 0 h 341"/>
                <a:gd name="T20" fmla="*/ 4718 w 4718"/>
                <a:gd name="T21" fmla="*/ 341 h 3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18" h="341">
                  <a:moveTo>
                    <a:pt x="165" y="341"/>
                  </a:moveTo>
                  <a:lnTo>
                    <a:pt x="0" y="341"/>
                  </a:lnTo>
                  <a:lnTo>
                    <a:pt x="0" y="0"/>
                  </a:lnTo>
                  <a:lnTo>
                    <a:pt x="4718" y="0"/>
                  </a:lnTo>
                  <a:lnTo>
                    <a:pt x="4718" y="318"/>
                  </a:lnTo>
                  <a:lnTo>
                    <a:pt x="4544" y="3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310D7D17-031A-43A2-8E05-B0C9F4BB3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" y="2500"/>
              <a:ext cx="1066" cy="27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CN" altLang="en-US" sz="2000" b="1">
                  <a:latin typeface="Tahoma" panose="020B0604030504040204" pitchFamily="34" charset="0"/>
                  <a:ea typeface="华文中宋" panose="02010600040101010101" pitchFamily="2" charset="-122"/>
                </a:rPr>
                <a:t>时钟发生器</a:t>
              </a: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50C1F16-08B9-4A61-95BF-9CE73F031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1909"/>
              <a:ext cx="1272" cy="340"/>
            </a:xfrm>
            <a:custGeom>
              <a:avLst/>
              <a:gdLst>
                <a:gd name="T0" fmla="*/ 0 w 1272"/>
                <a:gd name="T1" fmla="*/ 340 h 340"/>
                <a:gd name="T2" fmla="*/ 1272 w 1272"/>
                <a:gd name="T3" fmla="*/ 340 h 340"/>
                <a:gd name="T4" fmla="*/ 1270 w 1272"/>
                <a:gd name="T5" fmla="*/ 0 h 340"/>
                <a:gd name="T6" fmla="*/ 0 60000 65536"/>
                <a:gd name="T7" fmla="*/ 0 60000 65536"/>
                <a:gd name="T8" fmla="*/ 0 60000 65536"/>
                <a:gd name="T9" fmla="*/ 0 w 1272"/>
                <a:gd name="T10" fmla="*/ 0 h 340"/>
                <a:gd name="T11" fmla="*/ 1272 w 1272"/>
                <a:gd name="T12" fmla="*/ 340 h 3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2" h="340">
                  <a:moveTo>
                    <a:pt x="0" y="340"/>
                  </a:moveTo>
                  <a:lnTo>
                    <a:pt x="1272" y="340"/>
                  </a:lnTo>
                  <a:lnTo>
                    <a:pt x="127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3AAA1FAE-5CCE-4522-A94F-2AF5D7996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980"/>
              <a:ext cx="10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ahoma" panose="020B0604030504040204" pitchFamily="34" charset="0"/>
                  <a:ea typeface="楷体_GB2312" pitchFamily="49" charset="-122"/>
                </a:rPr>
                <a:t>     </a:t>
              </a:r>
              <a:r>
                <a:rPr lang="zh-CN" altLang="en-US" sz="2000" b="1">
                  <a:latin typeface="Times New Roman" panose="02020603050405020304" pitchFamily="18" charset="0"/>
                  <a:ea typeface="楷体_GB2312" pitchFamily="49" charset="-122"/>
                </a:rPr>
                <a:t>主器件</a:t>
              </a:r>
              <a:endParaRPr lang="zh-CN" altLang="en-US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ED42A03D-BFD8-4CE8-A44C-1E6BB79FE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1207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MOSI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C8018AA-19EB-46D1-92D2-B513DB844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" y="935"/>
              <a:ext cx="104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ahoma" panose="020B0604030504040204" pitchFamily="34" charset="0"/>
                  <a:ea typeface="楷体_GB2312" pitchFamily="49" charset="-122"/>
                </a:rPr>
                <a:t>     </a:t>
              </a:r>
              <a:r>
                <a:rPr lang="zh-CN" altLang="en-US" sz="2000" b="1">
                  <a:latin typeface="Times New Roman" panose="02020603050405020304" pitchFamily="18" charset="0"/>
                  <a:ea typeface="楷体_GB2312" pitchFamily="49" charset="-122"/>
                </a:rPr>
                <a:t>从器件</a:t>
              </a:r>
              <a:endParaRPr lang="zh-CN" altLang="en-US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D7369F9F-D329-4408-9C69-C9F76B96F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0" y="1615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MISO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248AF485-9090-4FF3-90CE-DF39DD8A1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2023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NSS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078EC37A-EB72-4D86-8340-0D75693BB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2431"/>
              <a:ext cx="63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SCK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7B07A55F-D9E4-4151-B9BF-B6C8EE568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933"/>
              <a:ext cx="3311" cy="703"/>
            </a:xfrm>
            <a:custGeom>
              <a:avLst/>
              <a:gdLst>
                <a:gd name="T0" fmla="*/ 0 w 3198"/>
                <a:gd name="T1" fmla="*/ 485 h 771"/>
                <a:gd name="T2" fmla="*/ 3804 w 3198"/>
                <a:gd name="T3" fmla="*/ 485 h 771"/>
                <a:gd name="T4" fmla="*/ 3804 w 3198"/>
                <a:gd name="T5" fmla="*/ 0 h 771"/>
                <a:gd name="T6" fmla="*/ 0 60000 65536"/>
                <a:gd name="T7" fmla="*/ 0 60000 65536"/>
                <a:gd name="T8" fmla="*/ 0 60000 65536"/>
                <a:gd name="T9" fmla="*/ 0 w 3198"/>
                <a:gd name="T10" fmla="*/ 0 h 771"/>
                <a:gd name="T11" fmla="*/ 3198 w 3198"/>
                <a:gd name="T12" fmla="*/ 771 h 7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98" h="771">
                  <a:moveTo>
                    <a:pt x="0" y="771"/>
                  </a:moveTo>
                  <a:lnTo>
                    <a:pt x="3198" y="771"/>
                  </a:lnTo>
                  <a:lnTo>
                    <a:pt x="3198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4" name="Line 18">
              <a:extLst>
                <a:ext uri="{FF2B5EF4-FFF2-40B4-BE49-F238E27FC236}">
                  <a16:creationId xmlns:a16="http://schemas.microsoft.com/office/drawing/2014/main" id="{9C6F82B0-C650-40F5-9557-C847DDFF6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933"/>
              <a:ext cx="0" cy="7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5" name="Oval 19">
              <a:extLst>
                <a:ext uri="{FF2B5EF4-FFF2-40B4-BE49-F238E27FC236}">
                  <a16:creationId xmlns:a16="http://schemas.microsoft.com/office/drawing/2014/main" id="{2246D0F1-3317-4E25-A1B8-C1D759B8E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261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 b="1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53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工作时序 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按照时钟信号和数据信号之间</a:t>
            </a:r>
            <a:endParaRPr lang="en-US" altLang="zh-CN" dirty="0"/>
          </a:p>
          <a:p>
            <a:r>
              <a:rPr lang="zh-CN" altLang="zh-CN" dirty="0"/>
              <a:t>相位关系</a:t>
            </a:r>
            <a:r>
              <a:rPr lang="en-US" altLang="zh-CN" dirty="0"/>
              <a:t>SPI</a:t>
            </a:r>
            <a:r>
              <a:rPr lang="zh-CN" altLang="zh-CN" dirty="0"/>
              <a:t>有</a:t>
            </a:r>
            <a:r>
              <a:rPr lang="en-US" altLang="zh-CN" dirty="0"/>
              <a:t>4</a:t>
            </a:r>
            <a:r>
              <a:rPr lang="zh-CN" altLang="zh-CN" dirty="0"/>
              <a:t>种工作时序模式</a:t>
            </a:r>
            <a:endParaRPr lang="en-US" altLang="zh-CN" dirty="0"/>
          </a:p>
          <a:p>
            <a:r>
              <a:rPr lang="zh-CN" altLang="en-US" dirty="0">
                <a:solidFill>
                  <a:srgbClr val="0070C0"/>
                </a:solidFill>
              </a:rPr>
              <a:t>极性与相位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altLang="zh-CN" dirty="0"/>
              <a:t>CPOL</a:t>
            </a:r>
            <a:r>
              <a:rPr lang="zh-CN" altLang="zh-CN" dirty="0"/>
              <a:t>表示</a:t>
            </a:r>
            <a:r>
              <a:rPr lang="en-US" altLang="zh-CN" dirty="0"/>
              <a:t>SCK</a:t>
            </a:r>
            <a:r>
              <a:rPr lang="zh-CN" altLang="zh-CN" dirty="0"/>
              <a:t>信号线初始的电平</a:t>
            </a:r>
            <a:endParaRPr lang="en-US" altLang="zh-CN" dirty="0"/>
          </a:p>
          <a:p>
            <a:r>
              <a:rPr lang="en-US" altLang="zh-CN" dirty="0"/>
              <a:t>CPHA</a:t>
            </a:r>
            <a:r>
              <a:rPr lang="zh-CN" altLang="zh-CN" dirty="0"/>
              <a:t>表示在</a:t>
            </a:r>
            <a:r>
              <a:rPr lang="en-US" altLang="zh-CN" dirty="0"/>
              <a:t>SCK</a:t>
            </a:r>
            <a:r>
              <a:rPr lang="zh-CN" altLang="zh-CN" dirty="0"/>
              <a:t>第几个边沿数据有效</a:t>
            </a:r>
            <a:endParaRPr lang="zh-CN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841EC6F-2F0B-4F1F-80EB-4DDA311FA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23E4F25B-7484-47C6-B5B8-66D1B3338B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960288"/>
              </p:ext>
            </p:extLst>
          </p:nvPr>
        </p:nvGraphicFramePr>
        <p:xfrm>
          <a:off x="6096000" y="2573046"/>
          <a:ext cx="5338440" cy="426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Visio" r:id="rId4" imgW="3169525" imgH="2534289" progId="Visio.Drawing.11">
                  <p:embed/>
                </p:oleObj>
              </mc:Choice>
              <mc:Fallback>
                <p:oleObj name="Visio" r:id="rId4" imgW="3169525" imgH="2534289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573046"/>
                        <a:ext cx="5338440" cy="4261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>
            <a:extLst>
              <a:ext uri="{FF2B5EF4-FFF2-40B4-BE49-F238E27FC236}">
                <a16:creationId xmlns:a16="http://schemas.microsoft.com/office/drawing/2014/main" id="{AFAEF783-37A4-4198-BA8E-774A45F3DD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915" y="851269"/>
            <a:ext cx="8604628" cy="1957331"/>
          </a:xfrm>
          <a:prstGeom prst="rect">
            <a:avLst/>
          </a:prstGeom>
        </p:spPr>
      </p:pic>
      <p:sp>
        <p:nvSpPr>
          <p:cNvPr id="9" name="箭头: 左 8">
            <a:extLst>
              <a:ext uri="{FF2B5EF4-FFF2-40B4-BE49-F238E27FC236}">
                <a16:creationId xmlns:a16="http://schemas.microsoft.com/office/drawing/2014/main" id="{538670A3-CB9D-44DC-9A29-E36783CAB16B}"/>
              </a:ext>
            </a:extLst>
          </p:cNvPr>
          <p:cNvSpPr/>
          <p:nvPr/>
        </p:nvSpPr>
        <p:spPr bwMode="auto">
          <a:xfrm>
            <a:off x="8733159" y="1460305"/>
            <a:ext cx="715641" cy="148396"/>
          </a:xfrm>
          <a:prstGeom prst="leftArrow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" name="箭头: 左 9">
            <a:extLst>
              <a:ext uri="{FF2B5EF4-FFF2-40B4-BE49-F238E27FC236}">
                <a16:creationId xmlns:a16="http://schemas.microsoft.com/office/drawing/2014/main" id="{61687BF7-EF1D-4BAD-886E-2A8DCEA47C8D}"/>
              </a:ext>
            </a:extLst>
          </p:cNvPr>
          <p:cNvSpPr/>
          <p:nvPr/>
        </p:nvSpPr>
        <p:spPr bwMode="auto">
          <a:xfrm>
            <a:off x="8733158" y="1706727"/>
            <a:ext cx="715641" cy="148396"/>
          </a:xfrm>
          <a:prstGeom prst="leftArrow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1" name="箭头: 左 10">
            <a:extLst>
              <a:ext uri="{FF2B5EF4-FFF2-40B4-BE49-F238E27FC236}">
                <a16:creationId xmlns:a16="http://schemas.microsoft.com/office/drawing/2014/main" id="{BD0FF6D3-B801-42C0-9A5B-ED782382A12E}"/>
              </a:ext>
            </a:extLst>
          </p:cNvPr>
          <p:cNvSpPr/>
          <p:nvPr/>
        </p:nvSpPr>
        <p:spPr bwMode="auto">
          <a:xfrm>
            <a:off x="9930268" y="1750260"/>
            <a:ext cx="715641" cy="14839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" name="箭头: 左 11">
            <a:extLst>
              <a:ext uri="{FF2B5EF4-FFF2-40B4-BE49-F238E27FC236}">
                <a16:creationId xmlns:a16="http://schemas.microsoft.com/office/drawing/2014/main" id="{8508BFF0-00F4-4049-8818-69D9AECD38B8}"/>
              </a:ext>
            </a:extLst>
          </p:cNvPr>
          <p:cNvSpPr/>
          <p:nvPr/>
        </p:nvSpPr>
        <p:spPr bwMode="auto">
          <a:xfrm>
            <a:off x="9930267" y="2498848"/>
            <a:ext cx="715641" cy="14839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47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传输特点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 dirty="0"/>
              <a:t>主机， 从机；</a:t>
            </a:r>
            <a:endParaRPr lang="en-US" altLang="zh-CN" sz="3200" b="1" dirty="0"/>
          </a:p>
          <a:p>
            <a:r>
              <a:rPr lang="zh-CN" altLang="en-US" sz="3200" b="1" dirty="0"/>
              <a:t>发送同时接收；</a:t>
            </a:r>
            <a:endParaRPr lang="en-US" altLang="zh-CN" sz="3200" b="1" dirty="0"/>
          </a:p>
          <a:p>
            <a:r>
              <a:rPr lang="zh-CN" altLang="en-US" sz="3200" b="1" dirty="0"/>
              <a:t>主机产生时钟；</a:t>
            </a:r>
            <a:endParaRPr lang="en-US" altLang="zh-CN" sz="3200" b="1" dirty="0"/>
          </a:p>
          <a:p>
            <a:r>
              <a:rPr lang="en-US" altLang="zh-CN" sz="3200" b="1" dirty="0"/>
              <a:t>MSB</a:t>
            </a:r>
            <a:r>
              <a:rPr lang="zh-CN" altLang="en-US" sz="3200" b="1" dirty="0"/>
              <a:t>在前，</a:t>
            </a:r>
            <a:r>
              <a:rPr lang="en-US" altLang="zh-CN" sz="3200" b="1" dirty="0"/>
              <a:t>LSB</a:t>
            </a:r>
            <a:r>
              <a:rPr lang="zh-CN" altLang="en-US" sz="3200" b="1" dirty="0"/>
              <a:t>在后。</a:t>
            </a:r>
            <a:endParaRPr lang="en-US" altLang="zh-CN" sz="3200" b="1" dirty="0"/>
          </a:p>
          <a:p>
            <a:endParaRPr lang="en-US" altLang="zh-CN" dirty="0"/>
          </a:p>
          <a:p>
            <a:pPr algn="just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defRPr/>
            </a:pPr>
            <a:r>
              <a:rPr lang="zh-CN" altLang="en-US" b="1" dirty="0">
                <a:solidFill>
                  <a:srgbClr val="FF0066"/>
                </a:solidFill>
                <a:latin typeface="华文中宋" pitchFamily="2" charset="-122"/>
                <a:ea typeface="华文中宋" pitchFamily="2" charset="-122"/>
              </a:rPr>
              <a:t>缺点</a:t>
            </a:r>
            <a:r>
              <a:rPr lang="zh-CN" altLang="en-US" b="1" dirty="0">
                <a:latin typeface="华文中宋" pitchFamily="2" charset="-122"/>
                <a:ea typeface="华文中宋" pitchFamily="2" charset="-122"/>
              </a:rPr>
              <a:t>：没有应答机制确认是否接收到数据。</a:t>
            </a:r>
          </a:p>
          <a:p>
            <a:pPr algn="just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defRPr/>
            </a:pPr>
            <a:r>
              <a:rPr lang="zh-CN" altLang="en-US" b="1" dirty="0">
                <a:latin typeface="Arial" charset="0"/>
              </a:rPr>
              <a:t>如果只是进行写操作，主机只需忽略收到的字节；反过来，如果主机要读取外设的一个字节，就必须发送一个空字节来引发从机的传输。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grpSp>
        <p:nvGrpSpPr>
          <p:cNvPr id="26" name="Group 66">
            <a:extLst>
              <a:ext uri="{FF2B5EF4-FFF2-40B4-BE49-F238E27FC236}">
                <a16:creationId xmlns:a16="http://schemas.microsoft.com/office/drawing/2014/main" id="{780ABF6D-3FF7-471E-B128-F070D45D30B1}"/>
              </a:ext>
            </a:extLst>
          </p:cNvPr>
          <p:cNvGrpSpPr>
            <a:grpSpLocks/>
          </p:cNvGrpSpPr>
          <p:nvPr/>
        </p:nvGrpSpPr>
        <p:grpSpPr bwMode="auto">
          <a:xfrm>
            <a:off x="3884814" y="1464734"/>
            <a:ext cx="7912629" cy="1568643"/>
            <a:chOff x="295" y="3203"/>
            <a:chExt cx="5148" cy="908"/>
          </a:xfrm>
        </p:grpSpPr>
        <p:grpSp>
          <p:nvGrpSpPr>
            <p:cNvPr id="27" name="Group 67">
              <a:extLst>
                <a:ext uri="{FF2B5EF4-FFF2-40B4-BE49-F238E27FC236}">
                  <a16:creationId xmlns:a16="http://schemas.microsoft.com/office/drawing/2014/main" id="{F3ECB001-02AA-4A45-9499-07BF629D38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8" y="3203"/>
              <a:ext cx="4105" cy="861"/>
              <a:chOff x="1338" y="3203"/>
              <a:chExt cx="4105" cy="861"/>
            </a:xfrm>
          </p:grpSpPr>
          <p:sp>
            <p:nvSpPr>
              <p:cNvPr id="31" name="AutoShape 68">
                <a:extLst>
                  <a:ext uri="{FF2B5EF4-FFF2-40B4-BE49-F238E27FC236}">
                    <a16:creationId xmlns:a16="http://schemas.microsoft.com/office/drawing/2014/main" id="{D12F65C0-7F82-4029-B328-BFBACE272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5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MSB</a:t>
                </a:r>
              </a:p>
            </p:txBody>
          </p:sp>
          <p:sp>
            <p:nvSpPr>
              <p:cNvPr id="32" name="Freeform 69">
                <a:extLst>
                  <a:ext uri="{FF2B5EF4-FFF2-40B4-BE49-F238E27FC236}">
                    <a16:creationId xmlns:a16="http://schemas.microsoft.com/office/drawing/2014/main" id="{536C03D0-66FD-4CBA-9E20-85BC4AEC4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6" y="3203"/>
                <a:ext cx="3581" cy="203"/>
              </a:xfrm>
              <a:custGeom>
                <a:avLst/>
                <a:gdLst>
                  <a:gd name="T0" fmla="*/ 0 w 2948"/>
                  <a:gd name="T1" fmla="*/ 0 h 272"/>
                  <a:gd name="T2" fmla="*/ 242 w 2948"/>
                  <a:gd name="T3" fmla="*/ 0 h 272"/>
                  <a:gd name="T4" fmla="*/ 242 w 2948"/>
                  <a:gd name="T5" fmla="*/ 63 h 272"/>
                  <a:gd name="T6" fmla="*/ 719 w 2948"/>
                  <a:gd name="T7" fmla="*/ 63 h 272"/>
                  <a:gd name="T8" fmla="*/ 719 w 2948"/>
                  <a:gd name="T9" fmla="*/ 0 h 272"/>
                  <a:gd name="T10" fmla="*/ 1200 w 2948"/>
                  <a:gd name="T11" fmla="*/ 0 h 272"/>
                  <a:gd name="T12" fmla="*/ 1200 w 2948"/>
                  <a:gd name="T13" fmla="*/ 63 h 272"/>
                  <a:gd name="T14" fmla="*/ 1679 w 2948"/>
                  <a:gd name="T15" fmla="*/ 63 h 272"/>
                  <a:gd name="T16" fmla="*/ 1679 w 2948"/>
                  <a:gd name="T17" fmla="*/ 0 h 272"/>
                  <a:gd name="T18" fmla="*/ 2159 w 2948"/>
                  <a:gd name="T19" fmla="*/ 0 h 272"/>
                  <a:gd name="T20" fmla="*/ 2159 w 2948"/>
                  <a:gd name="T21" fmla="*/ 63 h 272"/>
                  <a:gd name="T22" fmla="*/ 2638 w 2948"/>
                  <a:gd name="T23" fmla="*/ 63 h 272"/>
                  <a:gd name="T24" fmla="*/ 2638 w 2948"/>
                  <a:gd name="T25" fmla="*/ 0 h 272"/>
                  <a:gd name="T26" fmla="*/ 3116 w 2948"/>
                  <a:gd name="T27" fmla="*/ 0 h 272"/>
                  <a:gd name="T28" fmla="*/ 3116 w 2948"/>
                  <a:gd name="T29" fmla="*/ 63 h 272"/>
                  <a:gd name="T30" fmla="*/ 3599 w 2948"/>
                  <a:gd name="T31" fmla="*/ 63 h 272"/>
                  <a:gd name="T32" fmla="*/ 3599 w 2948"/>
                  <a:gd name="T33" fmla="*/ 0 h 272"/>
                  <a:gd name="T34" fmla="*/ 4077 w 2948"/>
                  <a:gd name="T35" fmla="*/ 0 h 272"/>
                  <a:gd name="T36" fmla="*/ 4077 w 2948"/>
                  <a:gd name="T37" fmla="*/ 63 h 272"/>
                  <a:gd name="T38" fmla="*/ 4559 w 2948"/>
                  <a:gd name="T39" fmla="*/ 63 h 272"/>
                  <a:gd name="T40" fmla="*/ 4559 w 2948"/>
                  <a:gd name="T41" fmla="*/ 0 h 272"/>
                  <a:gd name="T42" fmla="*/ 5039 w 2948"/>
                  <a:gd name="T43" fmla="*/ 0 h 272"/>
                  <a:gd name="T44" fmla="*/ 5039 w 2948"/>
                  <a:gd name="T45" fmla="*/ 63 h 272"/>
                  <a:gd name="T46" fmla="*/ 5517 w 2948"/>
                  <a:gd name="T47" fmla="*/ 63 h 272"/>
                  <a:gd name="T48" fmla="*/ 5517 w 2948"/>
                  <a:gd name="T49" fmla="*/ 0 h 272"/>
                  <a:gd name="T50" fmla="*/ 6000 w 2948"/>
                  <a:gd name="T51" fmla="*/ 0 h 272"/>
                  <a:gd name="T52" fmla="*/ 6000 w 2948"/>
                  <a:gd name="T53" fmla="*/ 63 h 272"/>
                  <a:gd name="T54" fmla="*/ 6478 w 2948"/>
                  <a:gd name="T55" fmla="*/ 63 h 272"/>
                  <a:gd name="T56" fmla="*/ 6478 w 2948"/>
                  <a:gd name="T57" fmla="*/ 0 h 272"/>
                  <a:gd name="T58" fmla="*/ 6959 w 2948"/>
                  <a:gd name="T59" fmla="*/ 0 h 272"/>
                  <a:gd name="T60" fmla="*/ 6959 w 2948"/>
                  <a:gd name="T61" fmla="*/ 63 h 272"/>
                  <a:gd name="T62" fmla="*/ 7437 w 2948"/>
                  <a:gd name="T63" fmla="*/ 63 h 272"/>
                  <a:gd name="T64" fmla="*/ 7437 w 2948"/>
                  <a:gd name="T65" fmla="*/ 0 h 272"/>
                  <a:gd name="T66" fmla="*/ 7797 w 2948"/>
                  <a:gd name="T67" fmla="*/ 0 h 272"/>
                  <a:gd name="T68" fmla="*/ 7677 w 2948"/>
                  <a:gd name="T69" fmla="*/ 0 h 2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948"/>
                  <a:gd name="T106" fmla="*/ 0 h 272"/>
                  <a:gd name="T107" fmla="*/ 2948 w 2948"/>
                  <a:gd name="T108" fmla="*/ 272 h 2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948" h="272">
                    <a:moveTo>
                      <a:pt x="0" y="0"/>
                    </a:moveTo>
                    <a:lnTo>
                      <a:pt x="91" y="0"/>
                    </a:lnTo>
                    <a:lnTo>
                      <a:pt x="91" y="272"/>
                    </a:lnTo>
                    <a:lnTo>
                      <a:pt x="272" y="272"/>
                    </a:lnTo>
                    <a:lnTo>
                      <a:pt x="272" y="0"/>
                    </a:lnTo>
                    <a:lnTo>
                      <a:pt x="454" y="0"/>
                    </a:lnTo>
                    <a:lnTo>
                      <a:pt x="454" y="272"/>
                    </a:lnTo>
                    <a:lnTo>
                      <a:pt x="635" y="272"/>
                    </a:lnTo>
                    <a:lnTo>
                      <a:pt x="635" y="0"/>
                    </a:lnTo>
                    <a:lnTo>
                      <a:pt x="816" y="0"/>
                    </a:lnTo>
                    <a:lnTo>
                      <a:pt x="816" y="272"/>
                    </a:lnTo>
                    <a:lnTo>
                      <a:pt x="998" y="272"/>
                    </a:lnTo>
                    <a:lnTo>
                      <a:pt x="998" y="0"/>
                    </a:lnTo>
                    <a:lnTo>
                      <a:pt x="1179" y="0"/>
                    </a:lnTo>
                    <a:lnTo>
                      <a:pt x="1179" y="272"/>
                    </a:lnTo>
                    <a:lnTo>
                      <a:pt x="1361" y="272"/>
                    </a:lnTo>
                    <a:lnTo>
                      <a:pt x="1361" y="0"/>
                    </a:lnTo>
                    <a:lnTo>
                      <a:pt x="1542" y="0"/>
                    </a:lnTo>
                    <a:lnTo>
                      <a:pt x="1542" y="272"/>
                    </a:lnTo>
                    <a:lnTo>
                      <a:pt x="1724" y="272"/>
                    </a:lnTo>
                    <a:lnTo>
                      <a:pt x="1724" y="0"/>
                    </a:lnTo>
                    <a:lnTo>
                      <a:pt x="1905" y="0"/>
                    </a:lnTo>
                    <a:lnTo>
                      <a:pt x="1905" y="272"/>
                    </a:lnTo>
                    <a:lnTo>
                      <a:pt x="2086" y="272"/>
                    </a:lnTo>
                    <a:lnTo>
                      <a:pt x="2086" y="0"/>
                    </a:lnTo>
                    <a:lnTo>
                      <a:pt x="2268" y="0"/>
                    </a:lnTo>
                    <a:lnTo>
                      <a:pt x="2268" y="272"/>
                    </a:lnTo>
                    <a:lnTo>
                      <a:pt x="2449" y="272"/>
                    </a:lnTo>
                    <a:lnTo>
                      <a:pt x="2449" y="0"/>
                    </a:lnTo>
                    <a:lnTo>
                      <a:pt x="2631" y="0"/>
                    </a:lnTo>
                    <a:lnTo>
                      <a:pt x="2631" y="272"/>
                    </a:lnTo>
                    <a:lnTo>
                      <a:pt x="2812" y="272"/>
                    </a:lnTo>
                    <a:lnTo>
                      <a:pt x="2812" y="0"/>
                    </a:lnTo>
                    <a:lnTo>
                      <a:pt x="2948" y="0"/>
                    </a:lnTo>
                    <a:lnTo>
                      <a:pt x="2903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3" name="AutoShape 70">
                <a:extLst>
                  <a:ext uri="{FF2B5EF4-FFF2-40B4-BE49-F238E27FC236}">
                    <a16:creationId xmlns:a16="http://schemas.microsoft.com/office/drawing/2014/main" id="{CE16C4FC-0E24-494B-A70F-8E2B0F26A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bit6</a:t>
                </a:r>
              </a:p>
            </p:txBody>
          </p:sp>
          <p:sp>
            <p:nvSpPr>
              <p:cNvPr id="34" name="AutoShape 71">
                <a:extLst>
                  <a:ext uri="{FF2B5EF4-FFF2-40B4-BE49-F238E27FC236}">
                    <a16:creationId xmlns:a16="http://schemas.microsoft.com/office/drawing/2014/main" id="{5FA1B771-8CB2-4CE6-8324-7A93EFE35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7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bit5</a:t>
                </a:r>
              </a:p>
            </p:txBody>
          </p:sp>
          <p:sp>
            <p:nvSpPr>
              <p:cNvPr id="35" name="AutoShape 72">
                <a:extLst>
                  <a:ext uri="{FF2B5EF4-FFF2-40B4-BE49-F238E27FC236}">
                    <a16:creationId xmlns:a16="http://schemas.microsoft.com/office/drawing/2014/main" id="{64EB0050-3326-4F1F-BCB9-CC24EB36B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8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 dirty="0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bit4</a:t>
                </a:r>
              </a:p>
            </p:txBody>
          </p:sp>
          <p:sp>
            <p:nvSpPr>
              <p:cNvPr id="36" name="AutoShape 73">
                <a:extLst>
                  <a:ext uri="{FF2B5EF4-FFF2-40B4-BE49-F238E27FC236}">
                    <a16:creationId xmlns:a16="http://schemas.microsoft.com/office/drawing/2014/main" id="{DC894361-8DDA-4421-B8D2-5A87F86EA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8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bit3</a:t>
                </a:r>
              </a:p>
            </p:txBody>
          </p:sp>
          <p:sp>
            <p:nvSpPr>
              <p:cNvPr id="37" name="AutoShape 74">
                <a:extLst>
                  <a:ext uri="{FF2B5EF4-FFF2-40B4-BE49-F238E27FC236}">
                    <a16:creationId xmlns:a16="http://schemas.microsoft.com/office/drawing/2014/main" id="{C55D204A-EA32-421F-B93F-1757D0D01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9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bit2</a:t>
                </a:r>
              </a:p>
            </p:txBody>
          </p:sp>
          <p:sp>
            <p:nvSpPr>
              <p:cNvPr id="38" name="AutoShape 75">
                <a:extLst>
                  <a:ext uri="{FF2B5EF4-FFF2-40B4-BE49-F238E27FC236}">
                    <a16:creationId xmlns:a16="http://schemas.microsoft.com/office/drawing/2014/main" id="{8F7C753E-218D-403C-AB19-2FF967394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0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bit1</a:t>
                </a:r>
              </a:p>
            </p:txBody>
          </p:sp>
          <p:sp>
            <p:nvSpPr>
              <p:cNvPr id="39" name="AutoShape 76">
                <a:extLst>
                  <a:ext uri="{FF2B5EF4-FFF2-40B4-BE49-F238E27FC236}">
                    <a16:creationId xmlns:a16="http://schemas.microsoft.com/office/drawing/2014/main" id="{8959690A-2CFD-4FFF-AFCB-049C38060A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1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400" b="1">
                    <a:latin typeface="Times New Roman" panose="02020603050405020304" pitchFamily="18" charset="0"/>
                    <a:ea typeface="华文中宋" panose="02010600040101010101" pitchFamily="2" charset="-122"/>
                  </a:rPr>
                  <a:t>LSB</a:t>
                </a:r>
              </a:p>
            </p:txBody>
          </p:sp>
          <p:sp>
            <p:nvSpPr>
              <p:cNvPr id="40" name="Freeform 77">
                <a:extLst>
                  <a:ext uri="{FF2B5EF4-FFF2-40B4-BE49-F238E27FC236}">
                    <a16:creationId xmlns:a16="http://schemas.microsoft.com/office/drawing/2014/main" id="{AB3B9BA0-3292-4671-B230-D0549B14D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8" y="3883"/>
                <a:ext cx="3857" cy="181"/>
              </a:xfrm>
              <a:custGeom>
                <a:avLst/>
                <a:gdLst>
                  <a:gd name="T0" fmla="*/ 0 w 3175"/>
                  <a:gd name="T1" fmla="*/ 0 h 181"/>
                  <a:gd name="T2" fmla="*/ 236 w 3175"/>
                  <a:gd name="T3" fmla="*/ 0 h 181"/>
                  <a:gd name="T4" fmla="*/ 236 w 3175"/>
                  <a:gd name="T5" fmla="*/ 181 h 181"/>
                  <a:gd name="T6" fmla="*/ 8040 w 3175"/>
                  <a:gd name="T7" fmla="*/ 181 h 181"/>
                  <a:gd name="T8" fmla="*/ 8040 w 3175"/>
                  <a:gd name="T9" fmla="*/ 0 h 181"/>
                  <a:gd name="T10" fmla="*/ 8398 w 3175"/>
                  <a:gd name="T11" fmla="*/ 0 h 1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75"/>
                  <a:gd name="T19" fmla="*/ 0 h 181"/>
                  <a:gd name="T20" fmla="*/ 3175 w 3175"/>
                  <a:gd name="T21" fmla="*/ 181 h 18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75" h="181">
                    <a:moveTo>
                      <a:pt x="0" y="0"/>
                    </a:moveTo>
                    <a:lnTo>
                      <a:pt x="90" y="0"/>
                    </a:lnTo>
                    <a:lnTo>
                      <a:pt x="90" y="181"/>
                    </a:lnTo>
                    <a:lnTo>
                      <a:pt x="3039" y="181"/>
                    </a:lnTo>
                    <a:lnTo>
                      <a:pt x="3039" y="0"/>
                    </a:lnTo>
                    <a:lnTo>
                      <a:pt x="3175" y="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41" name="AutoShape 78">
                <a:extLst>
                  <a:ext uri="{FF2B5EF4-FFF2-40B4-BE49-F238E27FC236}">
                    <a16:creationId xmlns:a16="http://schemas.microsoft.com/office/drawing/2014/main" id="{DA2F72A2-B42A-4325-AE6C-3D533E3C7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2" y="3543"/>
                <a:ext cx="441" cy="227"/>
              </a:xfrm>
              <a:prstGeom prst="hexagon">
                <a:avLst>
                  <a:gd name="adj" fmla="val 24896"/>
                  <a:gd name="vf" fmla="val 115470"/>
                </a:avLst>
              </a:prstGeom>
              <a:solidFill>
                <a:schemeClr val="tx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0000"/>
                  <a:buFont typeface="Wingdings" panose="05000000000000000000" pitchFamily="2" charset="2"/>
                  <a:buChar char="l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l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3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 b="1">
                  <a:latin typeface="Times New Roman" panose="02020603050405020304" pitchFamily="18" charset="0"/>
                  <a:ea typeface="华文中宋" panose="02010600040101010101" pitchFamily="2" charset="-122"/>
                </a:endParaRPr>
              </a:p>
            </p:txBody>
          </p:sp>
        </p:grpSp>
        <p:sp>
          <p:nvSpPr>
            <p:cNvPr id="28" name="Rectangle 79">
              <a:extLst>
                <a:ext uri="{FF2B5EF4-FFF2-40B4-BE49-F238E27FC236}">
                  <a16:creationId xmlns:a16="http://schemas.microsoft.com/office/drawing/2014/main" id="{C3899814-02D3-440E-ADBC-F67365B1E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3203"/>
              <a:ext cx="7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SCK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29" name="Rectangle 80">
              <a:extLst>
                <a:ext uri="{FF2B5EF4-FFF2-40B4-BE49-F238E27FC236}">
                  <a16:creationId xmlns:a16="http://schemas.microsoft.com/office/drawing/2014/main" id="{86863ED0-8D84-4F0F-9BC5-6EDEA23D1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543"/>
              <a:ext cx="11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MISO/MOSI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  <p:sp>
          <p:nvSpPr>
            <p:cNvPr id="30" name="Rectangle 81">
              <a:extLst>
                <a:ext uri="{FF2B5EF4-FFF2-40B4-BE49-F238E27FC236}">
                  <a16:creationId xmlns:a16="http://schemas.microsoft.com/office/drawing/2014/main" id="{CD9708B8-5481-4192-8825-408A7CB46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" y="3861"/>
              <a:ext cx="7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l"/>
                <a:defRPr sz="3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l"/>
                <a:defRPr sz="26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3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Times New Roman" panose="02020603050405020304" pitchFamily="18" charset="0"/>
                  <a:ea typeface="楷体_GB2312" pitchFamily="49" charset="-122"/>
                </a:rPr>
                <a:t>NSS</a:t>
              </a:r>
              <a:endParaRPr lang="en-US" altLang="zh-CN" sz="2000" b="1">
                <a:latin typeface="Tahoma" panose="020B0604030504040204" pitchFamily="34" charset="0"/>
                <a:ea typeface="楷体_GB2312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78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</a:t>
            </a:r>
            <a:r>
              <a:rPr lang="zh-CN" altLang="en-US" dirty="0"/>
              <a:t>传输特点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024" y="757433"/>
            <a:ext cx="11858976" cy="4896046"/>
          </a:xfr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20000"/>
              </a:spcBef>
              <a:buClr>
                <a:srgbClr val="990099"/>
              </a:buClr>
              <a:buSzPct val="60000"/>
              <a:defRPr/>
            </a:pP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一个完整的传送周期是</a:t>
            </a:r>
            <a:r>
              <a:rPr lang="en-US" altLang="zh-CN" sz="3200" b="1" dirty="0">
                <a:latin typeface="隶书" pitchFamily="49" charset="-122"/>
                <a:ea typeface="隶书" pitchFamily="49" charset="-122"/>
              </a:rPr>
              <a:t>16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位，即两个字节，因为，首先主机要发送命令过去，然后从机根据主机的命令准备数据，主机在下一个</a:t>
            </a:r>
            <a:r>
              <a:rPr lang="en-US" altLang="zh-CN" sz="3200" b="1" dirty="0">
                <a:latin typeface="隶书" pitchFamily="49" charset="-122"/>
                <a:ea typeface="隶书" pitchFamily="49" charset="-122"/>
              </a:rPr>
              <a:t>8</a:t>
            </a:r>
            <a:r>
              <a:rPr lang="zh-CN" altLang="en-US" sz="3200" b="1" dirty="0">
                <a:latin typeface="隶书" pitchFamily="49" charset="-122"/>
                <a:ea typeface="隶书" pitchFamily="49" charset="-122"/>
              </a:rPr>
              <a:t>位时钟周期才把数据读回来</a:t>
            </a:r>
            <a:r>
              <a:rPr lang="zh-CN" altLang="en-US" sz="3200" dirty="0">
                <a:latin typeface="隶书" pitchFamily="49" charset="-122"/>
                <a:ea typeface="隶书" pitchFamily="49" charset="-122"/>
              </a:rPr>
              <a:t>。 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9CB0F301-91A1-48D2-90B5-688420D49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808" y="2792804"/>
            <a:ext cx="91440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FED8364-EB22-4DE3-B8B1-F5D14FC87C80}"/>
              </a:ext>
            </a:extLst>
          </p:cNvPr>
          <p:cNvSpPr/>
          <p:nvPr/>
        </p:nvSpPr>
        <p:spPr>
          <a:xfrm>
            <a:off x="1345808" y="2576583"/>
            <a:ext cx="2323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发送数据 </a:t>
            </a:r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10101010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54EB2A5-4111-4AD9-9E93-7037E128B4D7}"/>
              </a:ext>
            </a:extLst>
          </p:cNvPr>
          <p:cNvSpPr/>
          <p:nvPr/>
        </p:nvSpPr>
        <p:spPr>
          <a:xfrm>
            <a:off x="3668880" y="2576583"/>
            <a:ext cx="2323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接收数据 </a:t>
            </a:r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中宋" pitchFamily="2" charset="-122"/>
                <a:ea typeface="华文中宋" pitchFamily="2" charset="-122"/>
              </a:rPr>
              <a:t>01010101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097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0.54948 0.54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74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7037E-6 L 0.16224 0.54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12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2020/4/6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en-US" dirty="0"/>
              <a:t>实例演示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开发板连接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W25X16</a:t>
            </a:r>
          </a:p>
          <a:p>
            <a:endParaRPr lang="en-US" altLang="zh-CN" dirty="0"/>
          </a:p>
          <a:p>
            <a:r>
              <a:rPr lang="zh-CN" altLang="en-US" dirty="0"/>
              <a:t>进行读写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接上逻辑分析仪查看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068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5467</TotalTime>
  <Words>295</Words>
  <Application>Microsoft Office PowerPoint</Application>
  <PresentationFormat>宽屏</PresentationFormat>
  <Paragraphs>81</Paragraphs>
  <Slides>8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等线</vt:lpstr>
      <vt:lpstr>等线 Light</vt:lpstr>
      <vt:lpstr>华文中宋</vt:lpstr>
      <vt:lpstr>隶书</vt:lpstr>
      <vt:lpstr>微软雅黑</vt:lpstr>
      <vt:lpstr>Arial</vt:lpstr>
      <vt:lpstr>Tahoma</vt:lpstr>
      <vt:lpstr>Times New Roman</vt:lpstr>
      <vt:lpstr>Wingdings 3</vt:lpstr>
      <vt:lpstr>孙冬梅PPT母版_V6.0</vt:lpstr>
      <vt:lpstr>1_孙冬梅PPT母版_V6.0</vt:lpstr>
      <vt:lpstr>Bitmap Image</vt:lpstr>
      <vt:lpstr>Visio</vt:lpstr>
      <vt:lpstr>嵌入式系统 – 总线接口</vt:lpstr>
      <vt:lpstr>第三讲  SPI</vt:lpstr>
      <vt:lpstr>1. 硬件结构</vt:lpstr>
      <vt:lpstr>2. 工作时序 </vt:lpstr>
      <vt:lpstr>3. 传输特点</vt:lpstr>
      <vt:lpstr>3. 传输特点</vt:lpstr>
      <vt:lpstr>4.实例演示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697</cp:revision>
  <cp:lastPrinted>2019-06-21T01:02:15Z</cp:lastPrinted>
  <dcterms:created xsi:type="dcterms:W3CDTF">2019-05-27T01:44:11Z</dcterms:created>
  <dcterms:modified xsi:type="dcterms:W3CDTF">2020-04-06T12:13:50Z</dcterms:modified>
</cp:coreProperties>
</file>