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3724" r:id="rId2"/>
  </p:sldMasterIdLst>
  <p:notesMasterIdLst>
    <p:notesMasterId r:id="rId33"/>
  </p:notesMasterIdLst>
  <p:sldIdLst>
    <p:sldId id="256" r:id="rId3"/>
    <p:sldId id="303" r:id="rId4"/>
    <p:sldId id="291" r:id="rId5"/>
    <p:sldId id="362" r:id="rId6"/>
    <p:sldId id="304" r:id="rId7"/>
    <p:sldId id="334" r:id="rId8"/>
    <p:sldId id="335" r:id="rId9"/>
    <p:sldId id="338" r:id="rId10"/>
    <p:sldId id="337" r:id="rId11"/>
    <p:sldId id="341" r:id="rId12"/>
    <p:sldId id="340" r:id="rId13"/>
    <p:sldId id="342" r:id="rId14"/>
    <p:sldId id="343" r:id="rId15"/>
    <p:sldId id="344" r:id="rId16"/>
    <p:sldId id="345" r:id="rId17"/>
    <p:sldId id="346" r:id="rId18"/>
    <p:sldId id="347" r:id="rId19"/>
    <p:sldId id="348" r:id="rId20"/>
    <p:sldId id="349" r:id="rId21"/>
    <p:sldId id="351" r:id="rId22"/>
    <p:sldId id="352" r:id="rId23"/>
    <p:sldId id="353" r:id="rId24"/>
    <p:sldId id="355" r:id="rId25"/>
    <p:sldId id="356" r:id="rId26"/>
    <p:sldId id="357" r:id="rId27"/>
    <p:sldId id="359" r:id="rId28"/>
    <p:sldId id="360" r:id="rId29"/>
    <p:sldId id="361" r:id="rId30"/>
    <p:sldId id="363" r:id="rId31"/>
    <p:sldId id="274" r:id="rId32"/>
  </p:sldIdLst>
  <p:sldSz cx="12192000" cy="6858000"/>
  <p:notesSz cx="6858000" cy="9144000"/>
  <p:defaultTextStyle>
    <a:defPPr>
      <a:defRPr lang="zh-CN"/>
    </a:defPPr>
    <a:lvl1pPr algn="l" rtl="0" eaLnBrk="0" fontAlgn="base" hangingPunct="0">
      <a:spcBef>
        <a:spcPct val="0"/>
      </a:spcBef>
      <a:spcAft>
        <a:spcPct val="0"/>
      </a:spcAft>
      <a:defRPr kern="1200">
        <a:solidFill>
          <a:schemeClr val="tx1"/>
        </a:solidFill>
        <a:latin typeface="等线" panose="02010600030101010101" pitchFamily="2" charset="-122"/>
        <a:ea typeface="等线"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等线" panose="02010600030101010101" pitchFamily="2" charset="-122"/>
        <a:ea typeface="等线"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等线" panose="02010600030101010101" pitchFamily="2" charset="-122"/>
        <a:ea typeface="等线"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等线" panose="02010600030101010101" pitchFamily="2" charset="-122"/>
        <a:ea typeface="等线"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等线" panose="02010600030101010101" pitchFamily="2" charset="-122"/>
        <a:ea typeface="等线" panose="02010600030101010101" pitchFamily="2" charset="-122"/>
        <a:cs typeface="+mn-cs"/>
      </a:defRPr>
    </a:lvl5pPr>
    <a:lvl6pPr marL="2286000" algn="l" defTabSz="914400" rtl="0" eaLnBrk="1" latinLnBrk="0" hangingPunct="1">
      <a:defRPr kern="1200">
        <a:solidFill>
          <a:schemeClr val="tx1"/>
        </a:solidFill>
        <a:latin typeface="等线" panose="02010600030101010101" pitchFamily="2" charset="-122"/>
        <a:ea typeface="等线" panose="02010600030101010101" pitchFamily="2" charset="-122"/>
        <a:cs typeface="+mn-cs"/>
      </a:defRPr>
    </a:lvl6pPr>
    <a:lvl7pPr marL="2743200" algn="l" defTabSz="914400" rtl="0" eaLnBrk="1" latinLnBrk="0" hangingPunct="1">
      <a:defRPr kern="1200">
        <a:solidFill>
          <a:schemeClr val="tx1"/>
        </a:solidFill>
        <a:latin typeface="等线" panose="02010600030101010101" pitchFamily="2" charset="-122"/>
        <a:ea typeface="等线" panose="02010600030101010101" pitchFamily="2" charset="-122"/>
        <a:cs typeface="+mn-cs"/>
      </a:defRPr>
    </a:lvl7pPr>
    <a:lvl8pPr marL="3200400" algn="l" defTabSz="914400" rtl="0" eaLnBrk="1" latinLnBrk="0" hangingPunct="1">
      <a:defRPr kern="1200">
        <a:solidFill>
          <a:schemeClr val="tx1"/>
        </a:solidFill>
        <a:latin typeface="等线" panose="02010600030101010101" pitchFamily="2" charset="-122"/>
        <a:ea typeface="等线" panose="02010600030101010101" pitchFamily="2" charset="-122"/>
        <a:cs typeface="+mn-cs"/>
      </a:defRPr>
    </a:lvl8pPr>
    <a:lvl9pPr marL="3657600" algn="l" defTabSz="914400" rtl="0" eaLnBrk="1" latinLnBrk="0" hangingPunct="1">
      <a:defRPr kern="1200">
        <a:solidFill>
          <a:schemeClr val="tx1"/>
        </a:solidFill>
        <a:latin typeface="等线" panose="02010600030101010101" pitchFamily="2" charset="-122"/>
        <a:ea typeface="等线" panose="02010600030101010101" pitchFamily="2" charset="-122"/>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36077" autoAdjust="0"/>
  </p:normalViewPr>
  <p:slideViewPr>
    <p:cSldViewPr snapToGrid="0">
      <p:cViewPr varScale="1">
        <p:scale>
          <a:sx n="26" d="100"/>
          <a:sy n="26" d="100"/>
        </p:scale>
        <p:origin x="1608"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6F838-9467-4E5B-A75A-87EA7EC43414}" type="datetimeFigureOut">
              <a:rPr lang="zh-CN" altLang="en-US" smtClean="0"/>
              <a:t>2020/4/6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CFE17A-1F2E-442D-BB4F-D2D9B21D35D5}" type="slidenum">
              <a:rPr lang="zh-CN" altLang="en-US" smtClean="0"/>
              <a:t>‹#›</a:t>
            </a:fld>
            <a:endParaRPr lang="zh-CN" altLang="en-US"/>
          </a:p>
        </p:txBody>
      </p:sp>
    </p:spTree>
    <p:extLst>
      <p:ext uri="{BB962C8B-B14F-4D97-AF65-F5344CB8AC3E}">
        <p14:creationId xmlns:p14="http://schemas.microsoft.com/office/powerpoint/2010/main" val="3304363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a:t>
            </a:fld>
            <a:endParaRPr lang="zh-CN" altLang="en-US"/>
          </a:p>
        </p:txBody>
      </p:sp>
    </p:spTree>
    <p:extLst>
      <p:ext uri="{BB962C8B-B14F-4D97-AF65-F5344CB8AC3E}">
        <p14:creationId xmlns:p14="http://schemas.microsoft.com/office/powerpoint/2010/main" val="782442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10</a:t>
            </a:fld>
            <a:endParaRPr lang="zh-CN" altLang="en-US"/>
          </a:p>
        </p:txBody>
      </p:sp>
    </p:spTree>
    <p:extLst>
      <p:ext uri="{BB962C8B-B14F-4D97-AF65-F5344CB8AC3E}">
        <p14:creationId xmlns:p14="http://schemas.microsoft.com/office/powerpoint/2010/main" val="1480758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11</a:t>
            </a:fld>
            <a:endParaRPr lang="zh-CN" altLang="en-US"/>
          </a:p>
        </p:txBody>
      </p:sp>
    </p:spTree>
    <p:extLst>
      <p:ext uri="{BB962C8B-B14F-4D97-AF65-F5344CB8AC3E}">
        <p14:creationId xmlns:p14="http://schemas.microsoft.com/office/powerpoint/2010/main" val="571724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12</a:t>
            </a:fld>
            <a:endParaRPr lang="zh-CN" altLang="en-US"/>
          </a:p>
        </p:txBody>
      </p:sp>
    </p:spTree>
    <p:extLst>
      <p:ext uri="{BB962C8B-B14F-4D97-AF65-F5344CB8AC3E}">
        <p14:creationId xmlns:p14="http://schemas.microsoft.com/office/powerpoint/2010/main" val="2131547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13</a:t>
            </a:fld>
            <a:endParaRPr lang="zh-CN" altLang="en-US"/>
          </a:p>
        </p:txBody>
      </p:sp>
    </p:spTree>
    <p:extLst>
      <p:ext uri="{BB962C8B-B14F-4D97-AF65-F5344CB8AC3E}">
        <p14:creationId xmlns:p14="http://schemas.microsoft.com/office/powerpoint/2010/main" val="1578682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14</a:t>
            </a:fld>
            <a:endParaRPr lang="zh-CN" altLang="en-US"/>
          </a:p>
        </p:txBody>
      </p:sp>
    </p:spTree>
    <p:extLst>
      <p:ext uri="{BB962C8B-B14F-4D97-AF65-F5344CB8AC3E}">
        <p14:creationId xmlns:p14="http://schemas.microsoft.com/office/powerpoint/2010/main" val="796769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15</a:t>
            </a:fld>
            <a:endParaRPr lang="zh-CN" altLang="en-US"/>
          </a:p>
        </p:txBody>
      </p:sp>
    </p:spTree>
    <p:extLst>
      <p:ext uri="{BB962C8B-B14F-4D97-AF65-F5344CB8AC3E}">
        <p14:creationId xmlns:p14="http://schemas.microsoft.com/office/powerpoint/2010/main" val="231898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16</a:t>
            </a:fld>
            <a:endParaRPr lang="zh-CN" altLang="en-US"/>
          </a:p>
        </p:txBody>
      </p:sp>
    </p:spTree>
    <p:extLst>
      <p:ext uri="{BB962C8B-B14F-4D97-AF65-F5344CB8AC3E}">
        <p14:creationId xmlns:p14="http://schemas.microsoft.com/office/powerpoint/2010/main" val="2636695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nSpc>
                <a:spcPct val="115000"/>
              </a:lnSpc>
              <a:buClr>
                <a:schemeClr val="folHlink"/>
              </a:buClr>
              <a:buSzTx/>
              <a:buFont typeface="Wingdings" panose="05000000000000000000" pitchFamily="2" charset="2"/>
              <a:buNone/>
            </a:pPr>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17</a:t>
            </a:fld>
            <a:endParaRPr lang="zh-CN" altLang="en-US"/>
          </a:p>
        </p:txBody>
      </p:sp>
    </p:spTree>
    <p:extLst>
      <p:ext uri="{BB962C8B-B14F-4D97-AF65-F5344CB8AC3E}">
        <p14:creationId xmlns:p14="http://schemas.microsoft.com/office/powerpoint/2010/main" val="3938538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18</a:t>
            </a:fld>
            <a:endParaRPr lang="zh-CN" altLang="en-US"/>
          </a:p>
        </p:txBody>
      </p:sp>
    </p:spTree>
    <p:extLst>
      <p:ext uri="{BB962C8B-B14F-4D97-AF65-F5344CB8AC3E}">
        <p14:creationId xmlns:p14="http://schemas.microsoft.com/office/powerpoint/2010/main" val="969975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19</a:t>
            </a:fld>
            <a:endParaRPr lang="zh-CN" altLang="en-US"/>
          </a:p>
        </p:txBody>
      </p:sp>
    </p:spTree>
    <p:extLst>
      <p:ext uri="{BB962C8B-B14F-4D97-AF65-F5344CB8AC3E}">
        <p14:creationId xmlns:p14="http://schemas.microsoft.com/office/powerpoint/2010/main" val="30564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lgn="just" eaLnBrk="1" hangingPunct="1">
              <a:lnSpc>
                <a:spcPct val="130000"/>
              </a:lnSpc>
              <a:spcBef>
                <a:spcPct val="20000"/>
              </a:spcBef>
              <a:buClr>
                <a:srgbClr val="990099"/>
              </a:buClr>
              <a:buSzPct val="60000"/>
              <a:buFont typeface="Wingdings 3" pitchFamily="18" charset="2"/>
              <a:buNone/>
              <a:defRPr/>
            </a:pPr>
            <a:endParaRPr lang="zh-CN" altLang="zh-CN"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a:t>
            </a:fld>
            <a:endParaRPr lang="zh-CN" altLang="en-US"/>
          </a:p>
        </p:txBody>
      </p:sp>
    </p:spTree>
    <p:extLst>
      <p:ext uri="{BB962C8B-B14F-4D97-AF65-F5344CB8AC3E}">
        <p14:creationId xmlns:p14="http://schemas.microsoft.com/office/powerpoint/2010/main" val="423737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20</a:t>
            </a:fld>
            <a:endParaRPr lang="zh-CN" altLang="en-US"/>
          </a:p>
        </p:txBody>
      </p:sp>
    </p:spTree>
    <p:extLst>
      <p:ext uri="{BB962C8B-B14F-4D97-AF65-F5344CB8AC3E}">
        <p14:creationId xmlns:p14="http://schemas.microsoft.com/office/powerpoint/2010/main" val="2898534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eaLnBrk="1" hangingPunct="1">
              <a:lnSpc>
                <a:spcPct val="110000"/>
              </a:lnSpc>
              <a:spcBef>
                <a:spcPct val="0"/>
              </a:spcBef>
              <a:buClr>
                <a:schemeClr val="folHlink"/>
              </a:buClr>
              <a:buSzTx/>
              <a:buFont typeface="Wingdings" panose="05000000000000000000" pitchFamily="2" charset="2"/>
              <a:buNone/>
            </a:pPr>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21</a:t>
            </a:fld>
            <a:endParaRPr lang="zh-CN" altLang="en-US"/>
          </a:p>
        </p:txBody>
      </p:sp>
    </p:spTree>
    <p:extLst>
      <p:ext uri="{BB962C8B-B14F-4D97-AF65-F5344CB8AC3E}">
        <p14:creationId xmlns:p14="http://schemas.microsoft.com/office/powerpoint/2010/main" val="1183435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22</a:t>
            </a:fld>
            <a:endParaRPr lang="zh-CN" altLang="en-US"/>
          </a:p>
        </p:txBody>
      </p:sp>
    </p:spTree>
    <p:extLst>
      <p:ext uri="{BB962C8B-B14F-4D97-AF65-F5344CB8AC3E}">
        <p14:creationId xmlns:p14="http://schemas.microsoft.com/office/powerpoint/2010/main" val="3885614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23</a:t>
            </a:fld>
            <a:endParaRPr lang="zh-CN" altLang="en-US"/>
          </a:p>
        </p:txBody>
      </p:sp>
    </p:spTree>
    <p:extLst>
      <p:ext uri="{BB962C8B-B14F-4D97-AF65-F5344CB8AC3E}">
        <p14:creationId xmlns:p14="http://schemas.microsoft.com/office/powerpoint/2010/main" val="35892981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24</a:t>
            </a:fld>
            <a:endParaRPr lang="zh-CN" altLang="en-US"/>
          </a:p>
        </p:txBody>
      </p:sp>
    </p:spTree>
    <p:extLst>
      <p:ext uri="{BB962C8B-B14F-4D97-AF65-F5344CB8AC3E}">
        <p14:creationId xmlns:p14="http://schemas.microsoft.com/office/powerpoint/2010/main" val="3465874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25</a:t>
            </a:fld>
            <a:endParaRPr lang="zh-CN" altLang="en-US"/>
          </a:p>
        </p:txBody>
      </p:sp>
    </p:spTree>
    <p:extLst>
      <p:ext uri="{BB962C8B-B14F-4D97-AF65-F5344CB8AC3E}">
        <p14:creationId xmlns:p14="http://schemas.microsoft.com/office/powerpoint/2010/main" val="20142867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26</a:t>
            </a:fld>
            <a:endParaRPr lang="zh-CN" altLang="en-US"/>
          </a:p>
        </p:txBody>
      </p:sp>
    </p:spTree>
    <p:extLst>
      <p:ext uri="{BB962C8B-B14F-4D97-AF65-F5344CB8AC3E}">
        <p14:creationId xmlns:p14="http://schemas.microsoft.com/office/powerpoint/2010/main" val="2787679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27</a:t>
            </a:fld>
            <a:endParaRPr lang="zh-CN" altLang="en-US"/>
          </a:p>
        </p:txBody>
      </p:sp>
    </p:spTree>
    <p:extLst>
      <p:ext uri="{BB962C8B-B14F-4D97-AF65-F5344CB8AC3E}">
        <p14:creationId xmlns:p14="http://schemas.microsoft.com/office/powerpoint/2010/main" val="334436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28</a:t>
            </a:fld>
            <a:endParaRPr lang="zh-CN" altLang="en-US"/>
          </a:p>
        </p:txBody>
      </p:sp>
    </p:spTree>
    <p:extLst>
      <p:ext uri="{BB962C8B-B14F-4D97-AF65-F5344CB8AC3E}">
        <p14:creationId xmlns:p14="http://schemas.microsoft.com/office/powerpoint/2010/main" val="13470669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29</a:t>
            </a:fld>
            <a:endParaRPr lang="zh-CN" altLang="en-US"/>
          </a:p>
        </p:txBody>
      </p:sp>
    </p:spTree>
    <p:extLst>
      <p:ext uri="{BB962C8B-B14F-4D97-AF65-F5344CB8AC3E}">
        <p14:creationId xmlns:p14="http://schemas.microsoft.com/office/powerpoint/2010/main" val="543466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3</a:t>
            </a:fld>
            <a:endParaRPr lang="zh-CN" altLang="en-US"/>
          </a:p>
        </p:txBody>
      </p:sp>
    </p:spTree>
    <p:extLst>
      <p:ext uri="{BB962C8B-B14F-4D97-AF65-F5344CB8AC3E}">
        <p14:creationId xmlns:p14="http://schemas.microsoft.com/office/powerpoint/2010/main" val="8052970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30</a:t>
            </a:fld>
            <a:endParaRPr lang="zh-CN" altLang="en-US"/>
          </a:p>
        </p:txBody>
      </p:sp>
    </p:spTree>
    <p:extLst>
      <p:ext uri="{BB962C8B-B14F-4D97-AF65-F5344CB8AC3E}">
        <p14:creationId xmlns:p14="http://schemas.microsoft.com/office/powerpoint/2010/main" val="396970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4</a:t>
            </a:fld>
            <a:endParaRPr lang="zh-CN" altLang="en-US"/>
          </a:p>
        </p:txBody>
      </p:sp>
    </p:spTree>
    <p:extLst>
      <p:ext uri="{BB962C8B-B14F-4D97-AF65-F5344CB8AC3E}">
        <p14:creationId xmlns:p14="http://schemas.microsoft.com/office/powerpoint/2010/main" val="2693004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5</a:t>
            </a:fld>
            <a:endParaRPr lang="zh-CN" altLang="en-US"/>
          </a:p>
        </p:txBody>
      </p:sp>
    </p:spTree>
    <p:extLst>
      <p:ext uri="{BB962C8B-B14F-4D97-AF65-F5344CB8AC3E}">
        <p14:creationId xmlns:p14="http://schemas.microsoft.com/office/powerpoint/2010/main" val="286758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6</a:t>
            </a:fld>
            <a:endParaRPr lang="zh-CN" altLang="en-US"/>
          </a:p>
        </p:txBody>
      </p:sp>
    </p:spTree>
    <p:extLst>
      <p:ext uri="{BB962C8B-B14F-4D97-AF65-F5344CB8AC3E}">
        <p14:creationId xmlns:p14="http://schemas.microsoft.com/office/powerpoint/2010/main" val="1583034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7</a:t>
            </a:fld>
            <a:endParaRPr lang="zh-CN" altLang="en-US"/>
          </a:p>
        </p:txBody>
      </p:sp>
    </p:spTree>
    <p:extLst>
      <p:ext uri="{BB962C8B-B14F-4D97-AF65-F5344CB8AC3E}">
        <p14:creationId xmlns:p14="http://schemas.microsoft.com/office/powerpoint/2010/main" val="3091700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8</a:t>
            </a:fld>
            <a:endParaRPr lang="zh-CN" altLang="en-US"/>
          </a:p>
        </p:txBody>
      </p:sp>
    </p:spTree>
    <p:extLst>
      <p:ext uri="{BB962C8B-B14F-4D97-AF65-F5344CB8AC3E}">
        <p14:creationId xmlns:p14="http://schemas.microsoft.com/office/powerpoint/2010/main" val="306885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BCFE17A-1F2E-442D-BB4F-D2D9B21D35D5}" type="slidenum">
              <a:rPr lang="zh-CN" altLang="en-US" smtClean="0"/>
              <a:t>9</a:t>
            </a:fld>
            <a:endParaRPr lang="zh-CN" altLang="en-US"/>
          </a:p>
        </p:txBody>
      </p:sp>
    </p:spTree>
    <p:extLst>
      <p:ext uri="{BB962C8B-B14F-4D97-AF65-F5344CB8AC3E}">
        <p14:creationId xmlns:p14="http://schemas.microsoft.com/office/powerpoint/2010/main" val="10367064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2" name="灯片编号占位符 5">
            <a:extLst>
              <a:ext uri="{FF2B5EF4-FFF2-40B4-BE49-F238E27FC236}">
                <a16:creationId xmlns:a16="http://schemas.microsoft.com/office/drawing/2014/main" id="{A6CE303F-9777-4122-A0CC-19D48D4D250D}"/>
              </a:ext>
            </a:extLst>
          </p:cNvPr>
          <p:cNvSpPr>
            <a:spLocks noGrp="1"/>
          </p:cNvSpPr>
          <p:nvPr>
            <p:ph type="sldNum" sz="quarter" idx="10"/>
          </p:nvPr>
        </p:nvSpPr>
        <p:spPr>
          <a:xfrm>
            <a:off x="8845551" y="6338889"/>
            <a:ext cx="2743200" cy="365125"/>
          </a:xfrm>
          <a:prstGeom prst="rect">
            <a:avLst/>
          </a:prstGeom>
        </p:spPr>
        <p:txBody>
          <a:bodyPr/>
          <a:lstStyle>
            <a:lvl1pPr>
              <a:defRPr/>
            </a:lvl1pPr>
          </a:lstStyle>
          <a:p>
            <a:pPr>
              <a:defRPr/>
            </a:pPr>
            <a:fld id="{5EBCB11A-978D-48AF-B26B-DD6C26C4138F}" type="slidenum">
              <a:rPr lang="zh-CN" altLang="en-US"/>
              <a:pPr>
                <a:defRPr/>
              </a:pPr>
              <a:t>‹#›</a:t>
            </a:fld>
            <a:endParaRPr lang="zh-CN" altLang="en-US"/>
          </a:p>
        </p:txBody>
      </p:sp>
      <p:sp>
        <p:nvSpPr>
          <p:cNvPr id="3" name="日期占位符 1">
            <a:extLst>
              <a:ext uri="{FF2B5EF4-FFF2-40B4-BE49-F238E27FC236}">
                <a16:creationId xmlns:a16="http://schemas.microsoft.com/office/drawing/2014/main" id="{7585B07E-42FB-4751-899A-EF5A4B9323AC}"/>
              </a:ext>
            </a:extLst>
          </p:cNvPr>
          <p:cNvSpPr>
            <a:spLocks noGrp="1"/>
          </p:cNvSpPr>
          <p:nvPr>
            <p:ph type="dt" sz="half" idx="11"/>
          </p:nvPr>
        </p:nvSpPr>
        <p:spPr>
          <a:xfrm>
            <a:off x="838200" y="6356351"/>
            <a:ext cx="2743200" cy="365125"/>
          </a:xfrm>
          <a:prstGeom prst="rect">
            <a:avLst/>
          </a:prstGeom>
        </p:spPr>
        <p:txBody>
          <a:bodyPr/>
          <a:lstStyle>
            <a:lvl1pPr>
              <a:defRPr/>
            </a:lvl1pPr>
          </a:lstStyle>
          <a:p>
            <a:pPr>
              <a:defRPr/>
            </a:pPr>
            <a:fld id="{8EE54A7E-FA9E-4032-AE37-A26F42B6A519}" type="datetime1">
              <a:rPr lang="zh-CN" altLang="en-US" smtClean="0"/>
              <a:t>2020/4/6</a:t>
            </a:fld>
            <a:endParaRPr lang="zh-CN" altLang="en-US"/>
          </a:p>
        </p:txBody>
      </p:sp>
      <p:sp>
        <p:nvSpPr>
          <p:cNvPr id="4" name="页脚占位符 2">
            <a:extLst>
              <a:ext uri="{FF2B5EF4-FFF2-40B4-BE49-F238E27FC236}">
                <a16:creationId xmlns:a16="http://schemas.microsoft.com/office/drawing/2014/main" id="{A89530F8-7AB8-400E-AE06-BE22421AECC2}"/>
              </a:ext>
            </a:extLst>
          </p:cNvPr>
          <p:cNvSpPr>
            <a:spLocks noGrp="1"/>
          </p:cNvSpPr>
          <p:nvPr>
            <p:ph type="ftr" sz="quarter" idx="12"/>
          </p:nvPr>
        </p:nvSpPr>
        <p:spPr>
          <a:xfrm>
            <a:off x="4038600" y="6356351"/>
            <a:ext cx="4114800" cy="365125"/>
          </a:xfrm>
          <a:prstGeom prst="rect">
            <a:avLst/>
          </a:prstGeom>
        </p:spPr>
        <p:txBody>
          <a:bodyPr/>
          <a:lstStyle>
            <a:lvl1pPr>
              <a:defRPr/>
            </a:lvl1pPr>
          </a:lstStyle>
          <a:p>
            <a:pPr>
              <a:defRPr/>
            </a:pPr>
            <a:endParaRPr lang="zh-CN" altLang="en-US"/>
          </a:p>
        </p:txBody>
      </p:sp>
      <p:sp>
        <p:nvSpPr>
          <p:cNvPr id="6" name="标题 1">
            <a:extLst>
              <a:ext uri="{FF2B5EF4-FFF2-40B4-BE49-F238E27FC236}">
                <a16:creationId xmlns:a16="http://schemas.microsoft.com/office/drawing/2014/main" id="{4BAB1B24-F29A-45CF-BC1A-4D8A6EEBD3EB}"/>
              </a:ext>
            </a:extLst>
          </p:cNvPr>
          <p:cNvSpPr>
            <a:spLocks noGrp="1"/>
          </p:cNvSpPr>
          <p:nvPr>
            <p:ph type="ctrTitle" idx="4294967295" hasCustomPrompt="1"/>
          </p:nvPr>
        </p:nvSpPr>
        <p:spPr>
          <a:xfrm>
            <a:off x="1623485" y="1287464"/>
            <a:ext cx="8945033" cy="1463675"/>
          </a:xfrm>
        </p:spPr>
        <p:txBody>
          <a:bodyPr/>
          <a:lstStyle/>
          <a:p>
            <a:pPr algn="ctr"/>
            <a:br>
              <a:rPr kumimoji="0" lang="zh-CN" altLang="en-US" sz="2800" dirty="0">
                <a:latin typeface="微软雅黑" panose="020B0503020204020204" pitchFamily="34" charset="-122"/>
                <a:ea typeface="微软雅黑" panose="020B0503020204020204" pitchFamily="34" charset="-122"/>
              </a:rPr>
            </a:br>
            <a:r>
              <a:rPr kumimoji="0" lang="zh-CN" altLang="en-US" sz="2800" dirty="0">
                <a:latin typeface="微软雅黑" panose="020B0503020204020204" pitchFamily="34" charset="-122"/>
                <a:ea typeface="微软雅黑" panose="020B0503020204020204" pitchFamily="34" charset="-122"/>
              </a:rPr>
              <a:t>主标题</a:t>
            </a:r>
            <a:endParaRPr kumimoji="0" lang="zh-CN" altLang="en-US" sz="2800" dirty="0"/>
          </a:p>
        </p:txBody>
      </p:sp>
      <p:pic>
        <p:nvPicPr>
          <p:cNvPr id="9" name="图片 4" descr="huabanfuben.png">
            <a:extLst>
              <a:ext uri="{FF2B5EF4-FFF2-40B4-BE49-F238E27FC236}">
                <a16:creationId xmlns:a16="http://schemas.microsoft.com/office/drawing/2014/main" id="{FE7436D7-4510-4C1C-9C6E-68C6CBD1DD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17700" y="3260725"/>
            <a:ext cx="1644651"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1">
            <a:extLst>
              <a:ext uri="{FF2B5EF4-FFF2-40B4-BE49-F238E27FC236}">
                <a16:creationId xmlns:a16="http://schemas.microsoft.com/office/drawing/2014/main" id="{8DAD379A-51BB-464E-AF4D-AF17EBEFB32E}"/>
              </a:ext>
            </a:extLst>
          </p:cNvPr>
          <p:cNvSpPr txBox="1">
            <a:spLocks/>
          </p:cNvSpPr>
          <p:nvPr/>
        </p:nvSpPr>
        <p:spPr bwMode="auto">
          <a:xfrm>
            <a:off x="8845551" y="6338889"/>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eaLnBrk="1" fontAlgn="base" hangingPunct="1">
              <a:lnSpc>
                <a:spcPct val="90000"/>
              </a:lnSpc>
              <a:spcBef>
                <a:spcPts val="1000"/>
              </a:spcBef>
              <a:spcAft>
                <a:spcPct val="0"/>
              </a:spcAft>
              <a:buFont typeface="Arial" panose="020B0604020202020204" pitchFamily="34" charset="0"/>
              <a:buChar char="•"/>
              <a:defRPr kumimoji="1" sz="2800" kern="1200">
                <a:solidFill>
                  <a:schemeClr val="tx1"/>
                </a:solidFill>
                <a:latin typeface="等线" panose="02010600030101010101" pitchFamily="2" charset="-122"/>
                <a:ea typeface="等线" panose="02010600030101010101" pitchFamily="2" charset="-122"/>
                <a:cs typeface="+mn-cs"/>
              </a:defRPr>
            </a:lvl1pPr>
            <a:lvl2pPr marL="742950" indent="-28575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等线" panose="02010600030101010101" pitchFamily="2" charset="-122"/>
                <a:ea typeface="等线" panose="02010600030101010101" pitchFamily="2" charset="-122"/>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5pPr>
            <a:lvl6pPr marL="25146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6pPr>
            <a:lvl7pPr marL="29718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7pPr>
            <a:lvl8pPr marL="34290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8pPr>
            <a:lvl9pPr marL="38862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9pPr>
          </a:lstStyle>
          <a:p>
            <a:pPr>
              <a:lnSpc>
                <a:spcPct val="100000"/>
              </a:lnSpc>
              <a:spcBef>
                <a:spcPct val="0"/>
              </a:spcBef>
              <a:buFontTx/>
              <a:buNone/>
            </a:pPr>
            <a:fld id="{9CC18211-51E1-4FAE-B1B7-CCC6765C6A03}" type="slidenum">
              <a:rPr kumimoji="0" lang="zh-CN" altLang="en-US" sz="1200" smtClean="0">
                <a:solidFill>
                  <a:srgbClr val="898989"/>
                </a:solidFill>
              </a:rPr>
              <a:pPr>
                <a:lnSpc>
                  <a:spcPct val="100000"/>
                </a:lnSpc>
                <a:spcBef>
                  <a:spcPct val="0"/>
                </a:spcBef>
                <a:buFontTx/>
                <a:buNone/>
              </a:pPr>
              <a:t>‹#›</a:t>
            </a:fld>
            <a:endParaRPr kumimoji="0" lang="zh-CN" altLang="en-US" sz="1200">
              <a:solidFill>
                <a:srgbClr val="898989"/>
              </a:solidFill>
            </a:endParaRPr>
          </a:p>
        </p:txBody>
      </p:sp>
      <p:sp>
        <p:nvSpPr>
          <p:cNvPr id="11" name="矩形 10">
            <a:extLst>
              <a:ext uri="{FF2B5EF4-FFF2-40B4-BE49-F238E27FC236}">
                <a16:creationId xmlns:a16="http://schemas.microsoft.com/office/drawing/2014/main" id="{9ACDA83A-C64F-4B2F-BD1B-83D72D1B66C1}"/>
              </a:ext>
            </a:extLst>
          </p:cNvPr>
          <p:cNvSpPr/>
          <p:nvPr/>
        </p:nvSpPr>
        <p:spPr bwMode="auto">
          <a:xfrm>
            <a:off x="0" y="6145213"/>
            <a:ext cx="12192000" cy="715962"/>
          </a:xfrm>
          <a:prstGeom prst="rect">
            <a:avLst/>
          </a:prstGeom>
          <a:solidFill>
            <a:srgbClr val="02C4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000"/>
          </a:p>
        </p:txBody>
      </p:sp>
      <p:sp>
        <p:nvSpPr>
          <p:cNvPr id="12" name="文本框 19">
            <a:extLst>
              <a:ext uri="{FF2B5EF4-FFF2-40B4-BE49-F238E27FC236}">
                <a16:creationId xmlns:a16="http://schemas.microsoft.com/office/drawing/2014/main" id="{ECC7E8FC-51EB-45E7-8A6C-4FBB28854B8A}"/>
              </a:ext>
            </a:extLst>
          </p:cNvPr>
          <p:cNvSpPr txBox="1">
            <a:spLocks noChangeArrowheads="1"/>
          </p:cNvSpPr>
          <p:nvPr/>
        </p:nvSpPr>
        <p:spPr bwMode="auto">
          <a:xfrm>
            <a:off x="0" y="0"/>
            <a:ext cx="12192000" cy="400110"/>
          </a:xfrm>
          <a:prstGeom prst="rect">
            <a:avLst/>
          </a:prstGeom>
          <a:solidFill>
            <a:srgbClr val="02C4C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ctr">
              <a:lnSpc>
                <a:spcPct val="100000"/>
              </a:lnSpc>
              <a:spcBef>
                <a:spcPct val="0"/>
              </a:spcBef>
              <a:buFont typeface="Arial" panose="020B0604020202020204" pitchFamily="34" charset="0"/>
              <a:buNone/>
            </a:pPr>
            <a:endParaRPr kumimoji="0"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4">
            <a:extLst>
              <a:ext uri="{FF2B5EF4-FFF2-40B4-BE49-F238E27FC236}">
                <a16:creationId xmlns:a16="http://schemas.microsoft.com/office/drawing/2014/main" id="{6179504C-7A9A-48EC-AD78-744D8176114D}"/>
              </a:ext>
            </a:extLst>
          </p:cNvPr>
          <p:cNvSpPr>
            <a:spLocks noChangeArrowheads="1"/>
          </p:cNvSpPr>
          <p:nvPr/>
        </p:nvSpPr>
        <p:spPr bwMode="auto">
          <a:xfrm>
            <a:off x="3977218" y="3176589"/>
            <a:ext cx="6953249" cy="1117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just" eaLnBrk="1" hangingPunct="1">
              <a:spcBef>
                <a:spcPct val="50000"/>
              </a:spcBef>
              <a:buFont typeface="Arial" panose="020B0604020202020204" pitchFamily="34" charset="0"/>
              <a:buNone/>
            </a:pPr>
            <a:r>
              <a:rPr kumimoji="0" lang="zh-CN" altLang="en-US" sz="1800" dirty="0">
                <a:latin typeface="微软雅黑" panose="020B0503020204020204" pitchFamily="34" charset="-122"/>
                <a:ea typeface="微软雅黑" panose="020B0503020204020204" pitchFamily="34" charset="-122"/>
              </a:rPr>
              <a:t> </a:t>
            </a:r>
            <a:endParaRPr kumimoji="0" lang="en-US" altLang="zh-CN" sz="1800" dirty="0">
              <a:latin typeface="微软雅黑" panose="020B0503020204020204" pitchFamily="34" charset="-122"/>
              <a:ea typeface="微软雅黑" panose="020B0503020204020204" pitchFamily="34" charset="-122"/>
            </a:endParaRPr>
          </a:p>
          <a:p>
            <a:pPr algn="just" eaLnBrk="1" hangingPunct="1">
              <a:spcBef>
                <a:spcPct val="50000"/>
              </a:spcBef>
              <a:buFont typeface="Arial" panose="020B0604020202020204" pitchFamily="34" charset="0"/>
              <a:buNone/>
            </a:pPr>
            <a:endParaRPr kumimoji="0" lang="en-US" altLang="zh-CN" sz="1800" dirty="0">
              <a:latin typeface="微软雅黑" panose="020B0503020204020204" pitchFamily="34" charset="-122"/>
              <a:ea typeface="微软雅黑" panose="020B0503020204020204" pitchFamily="34" charset="-122"/>
            </a:endParaRPr>
          </a:p>
          <a:p>
            <a:pPr algn="just" eaLnBrk="1" hangingPunct="1">
              <a:spcBef>
                <a:spcPct val="50000"/>
              </a:spcBef>
              <a:buFont typeface="Arial" panose="020B0604020202020204" pitchFamily="34" charset="0"/>
              <a:buNone/>
            </a:pPr>
            <a:endParaRPr kumimoji="0" lang="zh-CN" altLang="en-US" sz="1800" dirty="0">
              <a:ea typeface="微软雅黑" panose="020B0503020204020204" pitchFamily="34" charset="-122"/>
            </a:endParaRPr>
          </a:p>
        </p:txBody>
      </p:sp>
      <p:pic>
        <p:nvPicPr>
          <p:cNvPr id="14" name="Picture 12">
            <a:extLst>
              <a:ext uri="{FF2B5EF4-FFF2-40B4-BE49-F238E27FC236}">
                <a16:creationId xmlns:a16="http://schemas.microsoft.com/office/drawing/2014/main" id="{0F78EBA4-C360-4504-A8A6-3B4CBED44D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
            <a:ext cx="1623484" cy="504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
            <a:extLst>
              <a:ext uri="{FF2B5EF4-FFF2-40B4-BE49-F238E27FC236}">
                <a16:creationId xmlns:a16="http://schemas.microsoft.com/office/drawing/2014/main" id="{6FD8AC1F-2FD0-4830-95B1-E3888CC1FFE4}"/>
              </a:ext>
            </a:extLst>
          </p:cNvPr>
          <p:cNvSpPr txBox="1">
            <a:spLocks noChangeArrowheads="1"/>
          </p:cNvSpPr>
          <p:nvPr/>
        </p:nvSpPr>
        <p:spPr bwMode="auto">
          <a:xfrm>
            <a:off x="1566687" y="13977"/>
            <a:ext cx="221660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400" b="0" dirty="0">
                <a:solidFill>
                  <a:srgbClr val="1B88D0"/>
                </a:solidFill>
                <a:ea typeface="华文行楷" panose="02010800040101010101" pitchFamily="2" charset="-122"/>
              </a:rPr>
              <a:t>电控学院</a:t>
            </a:r>
          </a:p>
        </p:txBody>
      </p:sp>
      <p:sp>
        <p:nvSpPr>
          <p:cNvPr id="16" name="Text Box 13">
            <a:extLst>
              <a:ext uri="{FF2B5EF4-FFF2-40B4-BE49-F238E27FC236}">
                <a16:creationId xmlns:a16="http://schemas.microsoft.com/office/drawing/2014/main" id="{E40AFEDB-8825-49F2-8B07-EBA1BC76D168}"/>
              </a:ext>
            </a:extLst>
          </p:cNvPr>
          <p:cNvSpPr txBox="1">
            <a:spLocks noChangeArrowheads="1"/>
          </p:cNvSpPr>
          <p:nvPr/>
        </p:nvSpPr>
        <p:spPr bwMode="auto">
          <a:xfrm>
            <a:off x="9541933" y="53975"/>
            <a:ext cx="277706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000" b="0" dirty="0">
                <a:solidFill>
                  <a:srgbClr val="1B88D0"/>
                </a:solidFill>
                <a:ea typeface="华文行楷" panose="02010800040101010101" pitchFamily="2" charset="-122"/>
              </a:rPr>
              <a:t>龙芯系列开发板</a:t>
            </a:r>
          </a:p>
        </p:txBody>
      </p:sp>
      <p:sp>
        <p:nvSpPr>
          <p:cNvPr id="17" name="Text Box 6">
            <a:extLst>
              <a:ext uri="{FF2B5EF4-FFF2-40B4-BE49-F238E27FC236}">
                <a16:creationId xmlns:a16="http://schemas.microsoft.com/office/drawing/2014/main" id="{C04FDA32-D91C-4148-98EF-3CD5F9E7E770}"/>
              </a:ext>
            </a:extLst>
          </p:cNvPr>
          <p:cNvSpPr txBox="1">
            <a:spLocks noChangeArrowheads="1"/>
          </p:cNvSpPr>
          <p:nvPr/>
        </p:nvSpPr>
        <p:spPr bwMode="auto">
          <a:xfrm>
            <a:off x="114619" y="6376625"/>
            <a:ext cx="25597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000" b="0" dirty="0"/>
              <a:t>制作：</a:t>
            </a:r>
            <a:r>
              <a:rPr lang="zh-CN" altLang="en-US" sz="2000" b="0" dirty="0">
                <a:ea typeface="华文行楷" panose="02010800040101010101" pitchFamily="2" charset="-122"/>
              </a:rPr>
              <a:t>孙冬梅</a:t>
            </a:r>
          </a:p>
        </p:txBody>
      </p:sp>
      <p:sp>
        <p:nvSpPr>
          <p:cNvPr id="18" name="副标题 2">
            <a:extLst>
              <a:ext uri="{FF2B5EF4-FFF2-40B4-BE49-F238E27FC236}">
                <a16:creationId xmlns:a16="http://schemas.microsoft.com/office/drawing/2014/main" id="{42704FA0-5302-4928-8A4B-CCEF3BBCE737}"/>
              </a:ext>
            </a:extLst>
          </p:cNvPr>
          <p:cNvSpPr>
            <a:spLocks noGrp="1"/>
          </p:cNvSpPr>
          <p:nvPr>
            <p:ph type="subTitle" idx="1"/>
          </p:nvPr>
        </p:nvSpPr>
        <p:spPr>
          <a:xfrm>
            <a:off x="3846138" y="3381374"/>
            <a:ext cx="5140751" cy="517526"/>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109786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724E77E-5302-44C0-9A78-76BA6441B4BF}"/>
              </a:ext>
            </a:extLst>
          </p:cNvPr>
          <p:cNvSpPr/>
          <p:nvPr/>
        </p:nvSpPr>
        <p:spPr bwMode="auto">
          <a:xfrm>
            <a:off x="1" y="6786563"/>
            <a:ext cx="12213167" cy="82550"/>
          </a:xfrm>
          <a:prstGeom prst="rect">
            <a:avLst/>
          </a:prstGeom>
          <a:solidFill>
            <a:srgbClr val="02C4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000"/>
          </a:p>
        </p:txBody>
      </p:sp>
      <p:cxnSp>
        <p:nvCxnSpPr>
          <p:cNvPr id="3" name="直接连接符 9">
            <a:extLst>
              <a:ext uri="{FF2B5EF4-FFF2-40B4-BE49-F238E27FC236}">
                <a16:creationId xmlns:a16="http://schemas.microsoft.com/office/drawing/2014/main" id="{698DE758-123B-4800-A709-D390BE9E6C01}"/>
              </a:ext>
            </a:extLst>
          </p:cNvPr>
          <p:cNvCxnSpPr/>
          <p:nvPr/>
        </p:nvCxnSpPr>
        <p:spPr bwMode="auto">
          <a:xfrm>
            <a:off x="3232152" y="704851"/>
            <a:ext cx="8959849" cy="3175"/>
          </a:xfrm>
          <a:prstGeom prst="line">
            <a:avLst/>
          </a:prstGeom>
        </p:spPr>
        <p:style>
          <a:lnRef idx="1">
            <a:schemeClr val="accent3"/>
          </a:lnRef>
          <a:fillRef idx="0">
            <a:schemeClr val="accent3"/>
          </a:fillRef>
          <a:effectRef idx="0">
            <a:schemeClr val="accent3"/>
          </a:effectRef>
          <a:fontRef idx="minor">
            <a:schemeClr val="tx1"/>
          </a:fontRef>
        </p:style>
      </p:cxnSp>
      <p:sp>
        <p:nvSpPr>
          <p:cNvPr id="4" name="矩形 3">
            <a:extLst>
              <a:ext uri="{FF2B5EF4-FFF2-40B4-BE49-F238E27FC236}">
                <a16:creationId xmlns:a16="http://schemas.microsoft.com/office/drawing/2014/main" id="{CB67FD37-C031-49FE-9151-4BC2E5B8E6A8}"/>
              </a:ext>
            </a:extLst>
          </p:cNvPr>
          <p:cNvSpPr/>
          <p:nvPr/>
        </p:nvSpPr>
        <p:spPr>
          <a:xfrm>
            <a:off x="2885018" y="252413"/>
            <a:ext cx="169333" cy="411162"/>
          </a:xfrm>
          <a:prstGeom prst="rect">
            <a:avLst/>
          </a:prstGeom>
          <a:solidFill>
            <a:srgbClr val="02C4C7"/>
          </a:solidFill>
          <a:ln>
            <a:solidFill>
              <a:srgbClr val="02C4C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000"/>
          </a:p>
        </p:txBody>
      </p:sp>
      <p:pic>
        <p:nvPicPr>
          <p:cNvPr id="5" name="图片 9" descr="huabanfuben-2.png">
            <a:extLst>
              <a:ext uri="{FF2B5EF4-FFF2-40B4-BE49-F238E27FC236}">
                <a16:creationId xmlns:a16="http://schemas.microsoft.com/office/drawing/2014/main" id="{13296198-7BD2-4AD6-916A-3DD81DA795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1" y="1"/>
            <a:ext cx="1223433"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灯片编号占位符 5">
            <a:extLst>
              <a:ext uri="{FF2B5EF4-FFF2-40B4-BE49-F238E27FC236}">
                <a16:creationId xmlns:a16="http://schemas.microsoft.com/office/drawing/2014/main" id="{5E84B76B-4168-4A05-85CD-B9F72F2B826D}"/>
              </a:ext>
            </a:extLst>
          </p:cNvPr>
          <p:cNvSpPr>
            <a:spLocks noGrp="1"/>
          </p:cNvSpPr>
          <p:nvPr>
            <p:ph type="sldNum" sz="quarter" idx="10"/>
          </p:nvPr>
        </p:nvSpPr>
        <p:spPr>
          <a:xfrm>
            <a:off x="9118208" y="6356351"/>
            <a:ext cx="2743200" cy="365125"/>
          </a:xfrm>
          <a:prstGeom prst="rect">
            <a:avLst/>
          </a:prstGeom>
        </p:spPr>
        <p:txBody>
          <a:bodyPr/>
          <a:lstStyle>
            <a:lvl1pPr>
              <a:defRPr/>
            </a:lvl1pPr>
          </a:lstStyle>
          <a:p>
            <a:pPr>
              <a:defRPr/>
            </a:pPr>
            <a:fld id="{6C09CB81-B489-4261-96BA-A6BFC1BAEA0B}" type="slidenum">
              <a:rPr lang="zh-CN" altLang="en-US"/>
              <a:pPr>
                <a:defRPr/>
              </a:pPr>
              <a:t>‹#›</a:t>
            </a:fld>
            <a:endParaRPr lang="zh-CN" altLang="en-US"/>
          </a:p>
        </p:txBody>
      </p:sp>
      <p:sp>
        <p:nvSpPr>
          <p:cNvPr id="7" name="日期占位符 1">
            <a:extLst>
              <a:ext uri="{FF2B5EF4-FFF2-40B4-BE49-F238E27FC236}">
                <a16:creationId xmlns:a16="http://schemas.microsoft.com/office/drawing/2014/main" id="{96CDECCA-5F1C-4151-8752-245F9D1158CC}"/>
              </a:ext>
            </a:extLst>
          </p:cNvPr>
          <p:cNvSpPr>
            <a:spLocks noGrp="1"/>
          </p:cNvSpPr>
          <p:nvPr>
            <p:ph type="dt" sz="half" idx="11"/>
          </p:nvPr>
        </p:nvSpPr>
        <p:spPr>
          <a:xfrm>
            <a:off x="838200" y="6356351"/>
            <a:ext cx="2743200" cy="365125"/>
          </a:xfrm>
          <a:prstGeom prst="rect">
            <a:avLst/>
          </a:prstGeom>
        </p:spPr>
        <p:txBody>
          <a:bodyPr/>
          <a:lstStyle>
            <a:lvl1pPr>
              <a:defRPr/>
            </a:lvl1pPr>
          </a:lstStyle>
          <a:p>
            <a:pPr>
              <a:defRPr/>
            </a:pPr>
            <a:fld id="{1B466B91-77CB-47DB-9BB0-7971E775762F}" type="datetime1">
              <a:rPr lang="zh-CN" altLang="en-US" smtClean="0"/>
              <a:t>2020/4/6</a:t>
            </a:fld>
            <a:endParaRPr lang="zh-CN" altLang="en-US"/>
          </a:p>
        </p:txBody>
      </p:sp>
      <p:sp>
        <p:nvSpPr>
          <p:cNvPr id="8" name="页脚占位符 2">
            <a:extLst>
              <a:ext uri="{FF2B5EF4-FFF2-40B4-BE49-F238E27FC236}">
                <a16:creationId xmlns:a16="http://schemas.microsoft.com/office/drawing/2014/main" id="{B9DF9E67-75C6-41F5-9DC8-2D45D5EBA339}"/>
              </a:ext>
            </a:extLst>
          </p:cNvPr>
          <p:cNvSpPr>
            <a:spLocks noGrp="1"/>
          </p:cNvSpPr>
          <p:nvPr>
            <p:ph type="ftr" sz="quarter" idx="12"/>
          </p:nvPr>
        </p:nvSpPr>
        <p:spPr>
          <a:xfrm>
            <a:off x="4038600" y="6356351"/>
            <a:ext cx="4114800" cy="365125"/>
          </a:xfrm>
          <a:prstGeom prst="rect">
            <a:avLst/>
          </a:prstGeom>
        </p:spPr>
        <p:txBody>
          <a:bodyPr/>
          <a:lstStyle>
            <a:lvl1pPr>
              <a:defRPr/>
            </a:lvl1pPr>
          </a:lstStyle>
          <a:p>
            <a:pPr>
              <a:defRPr/>
            </a:pPr>
            <a:endParaRPr lang="zh-CN" altLang="en-US"/>
          </a:p>
        </p:txBody>
      </p:sp>
      <p:sp>
        <p:nvSpPr>
          <p:cNvPr id="9" name="Rectangle 3">
            <a:extLst>
              <a:ext uri="{FF2B5EF4-FFF2-40B4-BE49-F238E27FC236}">
                <a16:creationId xmlns:a16="http://schemas.microsoft.com/office/drawing/2014/main" id="{EC07D96B-EEF0-4573-A4B1-DD5EC4C0CCBA}"/>
              </a:ext>
            </a:extLst>
          </p:cNvPr>
          <p:cNvSpPr>
            <a:spLocks noGrp="1" noChangeArrowheads="1"/>
          </p:cNvSpPr>
          <p:nvPr>
            <p:ph type="title"/>
          </p:nvPr>
        </p:nvSpPr>
        <p:spPr bwMode="auto">
          <a:xfrm>
            <a:off x="3367697" y="117671"/>
            <a:ext cx="8220988"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600" b="1"/>
            </a:lvl1pPr>
          </a:lstStyle>
          <a:p>
            <a:pPr lvl="0"/>
            <a:r>
              <a:rPr lang="zh-CN" altLang="en-US"/>
              <a:t>单击此处编辑母版标题样式</a:t>
            </a:r>
            <a:endParaRPr lang="zh-CN" altLang="en-US" dirty="0"/>
          </a:p>
        </p:txBody>
      </p:sp>
      <p:sp>
        <p:nvSpPr>
          <p:cNvPr id="10" name="Rectangle 7">
            <a:extLst>
              <a:ext uri="{FF2B5EF4-FFF2-40B4-BE49-F238E27FC236}">
                <a16:creationId xmlns:a16="http://schemas.microsoft.com/office/drawing/2014/main" id="{B7199BF1-D8A7-4485-8048-568E7A122E42}"/>
              </a:ext>
            </a:extLst>
          </p:cNvPr>
          <p:cNvSpPr>
            <a:spLocks noGrp="1" noChangeArrowheads="1"/>
          </p:cNvSpPr>
          <p:nvPr>
            <p:ph idx="1"/>
          </p:nvPr>
        </p:nvSpPr>
        <p:spPr bwMode="auto">
          <a:xfrm>
            <a:off x="318915" y="1250755"/>
            <a:ext cx="11858976" cy="4896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二级</a:t>
            </a:r>
          </a:p>
          <a:p>
            <a:pPr lvl="2"/>
            <a:r>
              <a:rPr lang="zh-CN" altLang="en-US"/>
              <a:t>三级</a:t>
            </a:r>
          </a:p>
        </p:txBody>
      </p:sp>
    </p:spTree>
    <p:extLst>
      <p:ext uri="{BB962C8B-B14F-4D97-AF65-F5344CB8AC3E}">
        <p14:creationId xmlns:p14="http://schemas.microsoft.com/office/powerpoint/2010/main" val="329180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2" name="灯片编号占位符 5">
            <a:extLst>
              <a:ext uri="{FF2B5EF4-FFF2-40B4-BE49-F238E27FC236}">
                <a16:creationId xmlns:a16="http://schemas.microsoft.com/office/drawing/2014/main" id="{A6CE303F-9777-4122-A0CC-19D48D4D250D}"/>
              </a:ext>
            </a:extLst>
          </p:cNvPr>
          <p:cNvSpPr>
            <a:spLocks noGrp="1"/>
          </p:cNvSpPr>
          <p:nvPr>
            <p:ph type="sldNum" sz="quarter" idx="10"/>
          </p:nvPr>
        </p:nvSpPr>
        <p:spPr>
          <a:xfrm>
            <a:off x="8845551" y="6338889"/>
            <a:ext cx="2743200" cy="365125"/>
          </a:xfrm>
          <a:prstGeom prst="rect">
            <a:avLst/>
          </a:prstGeom>
        </p:spPr>
        <p:txBody>
          <a:bodyPr/>
          <a:lstStyle>
            <a:lvl1pPr>
              <a:defRPr/>
            </a:lvl1pPr>
          </a:lstStyle>
          <a:p>
            <a:pPr>
              <a:defRPr/>
            </a:pPr>
            <a:fld id="{5EBCB11A-978D-48AF-B26B-DD6C26C4138F}" type="slidenum">
              <a:rPr lang="zh-CN" altLang="en-US" smtClean="0"/>
              <a:pPr>
                <a:defRPr/>
              </a:pPr>
              <a:t>‹#›</a:t>
            </a:fld>
            <a:endParaRPr lang="zh-CN" altLang="en-US"/>
          </a:p>
        </p:txBody>
      </p:sp>
      <p:sp>
        <p:nvSpPr>
          <p:cNvPr id="3" name="日期占位符 1">
            <a:extLst>
              <a:ext uri="{FF2B5EF4-FFF2-40B4-BE49-F238E27FC236}">
                <a16:creationId xmlns:a16="http://schemas.microsoft.com/office/drawing/2014/main" id="{7585B07E-42FB-4751-899A-EF5A4B9323AC}"/>
              </a:ext>
            </a:extLst>
          </p:cNvPr>
          <p:cNvSpPr>
            <a:spLocks noGrp="1"/>
          </p:cNvSpPr>
          <p:nvPr>
            <p:ph type="dt" sz="half" idx="11"/>
          </p:nvPr>
        </p:nvSpPr>
        <p:spPr>
          <a:xfrm>
            <a:off x="838200" y="6356351"/>
            <a:ext cx="2743200" cy="365125"/>
          </a:xfrm>
          <a:prstGeom prst="rect">
            <a:avLst/>
          </a:prstGeom>
        </p:spPr>
        <p:txBody>
          <a:bodyPr/>
          <a:lstStyle>
            <a:lvl1pPr>
              <a:defRPr/>
            </a:lvl1pPr>
          </a:lstStyle>
          <a:p>
            <a:pPr>
              <a:defRPr/>
            </a:pPr>
            <a:fld id="{A747B87E-2886-4887-9B4C-8D1713D96721}" type="datetime1">
              <a:rPr lang="zh-CN" altLang="en-US" smtClean="0"/>
              <a:t>2020/4/6</a:t>
            </a:fld>
            <a:endParaRPr lang="zh-CN" altLang="en-US"/>
          </a:p>
        </p:txBody>
      </p:sp>
      <p:sp>
        <p:nvSpPr>
          <p:cNvPr id="4" name="页脚占位符 2">
            <a:extLst>
              <a:ext uri="{FF2B5EF4-FFF2-40B4-BE49-F238E27FC236}">
                <a16:creationId xmlns:a16="http://schemas.microsoft.com/office/drawing/2014/main" id="{A89530F8-7AB8-400E-AE06-BE22421AECC2}"/>
              </a:ext>
            </a:extLst>
          </p:cNvPr>
          <p:cNvSpPr>
            <a:spLocks noGrp="1"/>
          </p:cNvSpPr>
          <p:nvPr>
            <p:ph type="ftr" sz="quarter" idx="12"/>
          </p:nvPr>
        </p:nvSpPr>
        <p:spPr>
          <a:xfrm>
            <a:off x="4038600" y="6356351"/>
            <a:ext cx="4114800" cy="365125"/>
          </a:xfrm>
          <a:prstGeom prst="rect">
            <a:avLst/>
          </a:prstGeom>
        </p:spPr>
        <p:txBody>
          <a:bodyPr/>
          <a:lstStyle>
            <a:lvl1pPr>
              <a:defRPr/>
            </a:lvl1pPr>
          </a:lstStyle>
          <a:p>
            <a:pPr>
              <a:defRPr/>
            </a:pPr>
            <a:endParaRPr lang="zh-CN" altLang="en-US"/>
          </a:p>
        </p:txBody>
      </p:sp>
      <p:sp>
        <p:nvSpPr>
          <p:cNvPr id="6" name="标题 1">
            <a:extLst>
              <a:ext uri="{FF2B5EF4-FFF2-40B4-BE49-F238E27FC236}">
                <a16:creationId xmlns:a16="http://schemas.microsoft.com/office/drawing/2014/main" id="{4BAB1B24-F29A-45CF-BC1A-4D8A6EEBD3EB}"/>
              </a:ext>
            </a:extLst>
          </p:cNvPr>
          <p:cNvSpPr>
            <a:spLocks noGrp="1"/>
          </p:cNvSpPr>
          <p:nvPr>
            <p:ph type="ctrTitle" idx="4294967295" hasCustomPrompt="1"/>
          </p:nvPr>
        </p:nvSpPr>
        <p:spPr>
          <a:xfrm>
            <a:off x="1623485" y="1287464"/>
            <a:ext cx="8945033" cy="1463675"/>
          </a:xfrm>
        </p:spPr>
        <p:txBody>
          <a:bodyPr/>
          <a:lstStyle/>
          <a:p>
            <a:pPr algn="ctr"/>
            <a:r>
              <a:rPr kumimoji="0" lang="zh-CN" altLang="en-US" sz="2800" dirty="0">
                <a:latin typeface="微软雅黑" panose="020B0503020204020204" pitchFamily="34" charset="-122"/>
                <a:ea typeface="微软雅黑" panose="020B0503020204020204" pitchFamily="34" charset="-122"/>
              </a:rPr>
              <a:t>主标题</a:t>
            </a:r>
            <a:endParaRPr kumimoji="0" lang="zh-CN" altLang="en-US" sz="2800" dirty="0"/>
          </a:p>
        </p:txBody>
      </p:sp>
      <p:pic>
        <p:nvPicPr>
          <p:cNvPr id="9" name="图片 4" descr="huabanfuben.png">
            <a:extLst>
              <a:ext uri="{FF2B5EF4-FFF2-40B4-BE49-F238E27FC236}">
                <a16:creationId xmlns:a16="http://schemas.microsoft.com/office/drawing/2014/main" id="{FE7436D7-4510-4C1C-9C6E-68C6CBD1DD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17700" y="3260725"/>
            <a:ext cx="1644651"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灯片编号占位符 1">
            <a:extLst>
              <a:ext uri="{FF2B5EF4-FFF2-40B4-BE49-F238E27FC236}">
                <a16:creationId xmlns:a16="http://schemas.microsoft.com/office/drawing/2014/main" id="{8DAD379A-51BB-464E-AF4D-AF17EBEFB32E}"/>
              </a:ext>
            </a:extLst>
          </p:cNvPr>
          <p:cNvSpPr txBox="1">
            <a:spLocks/>
          </p:cNvSpPr>
          <p:nvPr/>
        </p:nvSpPr>
        <p:spPr bwMode="auto">
          <a:xfrm>
            <a:off x="8845551" y="6338889"/>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eaLnBrk="1" fontAlgn="base" hangingPunct="1">
              <a:lnSpc>
                <a:spcPct val="90000"/>
              </a:lnSpc>
              <a:spcBef>
                <a:spcPts val="1000"/>
              </a:spcBef>
              <a:spcAft>
                <a:spcPct val="0"/>
              </a:spcAft>
              <a:buFont typeface="Arial" panose="020B0604020202020204" pitchFamily="34" charset="0"/>
              <a:buChar char="•"/>
              <a:defRPr kumimoji="1" sz="2800" kern="1200">
                <a:solidFill>
                  <a:schemeClr val="tx1"/>
                </a:solidFill>
                <a:latin typeface="等线" panose="02010600030101010101" pitchFamily="2" charset="-122"/>
                <a:ea typeface="等线" panose="02010600030101010101" pitchFamily="2" charset="-122"/>
                <a:cs typeface="+mn-cs"/>
              </a:defRPr>
            </a:lvl1pPr>
            <a:lvl2pPr marL="742950" indent="-28575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等线" panose="02010600030101010101" pitchFamily="2" charset="-122"/>
                <a:ea typeface="等线" panose="02010600030101010101" pitchFamily="2" charset="-122"/>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5pPr>
            <a:lvl6pPr marL="25146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6pPr>
            <a:lvl7pPr marL="29718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7pPr>
            <a:lvl8pPr marL="34290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8pPr>
            <a:lvl9pPr marL="3886200" indent="-228600" algn="l" defTabSz="914400" rtl="0" eaLnBrk="0" fontAlgn="base" latinLnBrk="0"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等线" panose="02010600030101010101" pitchFamily="2" charset="-122"/>
                <a:ea typeface="等线" panose="02010600030101010101" pitchFamily="2" charset="-122"/>
                <a:cs typeface="+mn-cs"/>
              </a:defRPr>
            </a:lvl9pPr>
          </a:lstStyle>
          <a:p>
            <a:pPr>
              <a:lnSpc>
                <a:spcPct val="100000"/>
              </a:lnSpc>
              <a:spcBef>
                <a:spcPct val="0"/>
              </a:spcBef>
              <a:buFontTx/>
              <a:buNone/>
            </a:pPr>
            <a:fld id="{9CC18211-51E1-4FAE-B1B7-CCC6765C6A03}" type="slidenum">
              <a:rPr kumimoji="0" lang="zh-CN" altLang="en-US" sz="1200" smtClean="0">
                <a:solidFill>
                  <a:srgbClr val="898989"/>
                </a:solidFill>
              </a:rPr>
              <a:pPr>
                <a:lnSpc>
                  <a:spcPct val="100000"/>
                </a:lnSpc>
                <a:spcBef>
                  <a:spcPct val="0"/>
                </a:spcBef>
                <a:buFontTx/>
                <a:buNone/>
              </a:pPr>
              <a:t>‹#›</a:t>
            </a:fld>
            <a:endParaRPr kumimoji="0" lang="zh-CN" altLang="en-US" sz="1200">
              <a:solidFill>
                <a:srgbClr val="898989"/>
              </a:solidFill>
            </a:endParaRPr>
          </a:p>
        </p:txBody>
      </p:sp>
      <p:sp>
        <p:nvSpPr>
          <p:cNvPr id="11" name="矩形 10">
            <a:extLst>
              <a:ext uri="{FF2B5EF4-FFF2-40B4-BE49-F238E27FC236}">
                <a16:creationId xmlns:a16="http://schemas.microsoft.com/office/drawing/2014/main" id="{9ACDA83A-C64F-4B2F-BD1B-83D72D1B66C1}"/>
              </a:ext>
            </a:extLst>
          </p:cNvPr>
          <p:cNvSpPr/>
          <p:nvPr/>
        </p:nvSpPr>
        <p:spPr bwMode="auto">
          <a:xfrm>
            <a:off x="0" y="6145213"/>
            <a:ext cx="12192000" cy="715962"/>
          </a:xfrm>
          <a:prstGeom prst="rect">
            <a:avLst/>
          </a:prstGeom>
          <a:solidFill>
            <a:srgbClr val="02C4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2" name="文本框 19">
            <a:extLst>
              <a:ext uri="{FF2B5EF4-FFF2-40B4-BE49-F238E27FC236}">
                <a16:creationId xmlns:a16="http://schemas.microsoft.com/office/drawing/2014/main" id="{ECC7E8FC-51EB-45E7-8A6C-4FBB28854B8A}"/>
              </a:ext>
            </a:extLst>
          </p:cNvPr>
          <p:cNvSpPr txBox="1">
            <a:spLocks noChangeArrowheads="1"/>
          </p:cNvSpPr>
          <p:nvPr/>
        </p:nvSpPr>
        <p:spPr bwMode="auto">
          <a:xfrm>
            <a:off x="0" y="0"/>
            <a:ext cx="12192000" cy="400110"/>
          </a:xfrm>
          <a:prstGeom prst="rect">
            <a:avLst/>
          </a:prstGeom>
          <a:solidFill>
            <a:srgbClr val="02C4C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ctr">
              <a:lnSpc>
                <a:spcPct val="100000"/>
              </a:lnSpc>
              <a:spcBef>
                <a:spcPct val="0"/>
              </a:spcBef>
              <a:buFont typeface="Arial" panose="020B0604020202020204" pitchFamily="34" charset="0"/>
              <a:buNone/>
            </a:pPr>
            <a:endParaRPr kumimoji="0" lang="zh-CN" altLang="en-US" sz="2000">
              <a:solidFill>
                <a:schemeClr val="bg1"/>
              </a:solidFill>
              <a:latin typeface="微软雅黑" panose="020B0503020204020204" pitchFamily="34" charset="-122"/>
              <a:ea typeface="微软雅黑" panose="020B0503020204020204" pitchFamily="34" charset="-122"/>
            </a:endParaRPr>
          </a:p>
        </p:txBody>
      </p:sp>
      <p:sp>
        <p:nvSpPr>
          <p:cNvPr id="13" name="矩形 4">
            <a:extLst>
              <a:ext uri="{FF2B5EF4-FFF2-40B4-BE49-F238E27FC236}">
                <a16:creationId xmlns:a16="http://schemas.microsoft.com/office/drawing/2014/main" id="{6179504C-7A9A-48EC-AD78-744D8176114D}"/>
              </a:ext>
            </a:extLst>
          </p:cNvPr>
          <p:cNvSpPr>
            <a:spLocks noChangeArrowheads="1"/>
          </p:cNvSpPr>
          <p:nvPr/>
        </p:nvSpPr>
        <p:spPr bwMode="auto">
          <a:xfrm>
            <a:off x="3977218" y="3176589"/>
            <a:ext cx="6953249" cy="1117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just" eaLnBrk="1" hangingPunct="1">
              <a:spcBef>
                <a:spcPct val="50000"/>
              </a:spcBef>
              <a:buFont typeface="Arial" panose="020B0604020202020204" pitchFamily="34" charset="0"/>
              <a:buNone/>
            </a:pPr>
            <a:r>
              <a:rPr kumimoji="0" lang="zh-CN" altLang="en-US" sz="1800" dirty="0">
                <a:latin typeface="微软雅黑" panose="020B0503020204020204" pitchFamily="34" charset="-122"/>
                <a:ea typeface="微软雅黑" panose="020B0503020204020204" pitchFamily="34" charset="-122"/>
              </a:rPr>
              <a:t> </a:t>
            </a:r>
            <a:endParaRPr kumimoji="0" lang="en-US" altLang="zh-CN" sz="1800" dirty="0">
              <a:latin typeface="微软雅黑" panose="020B0503020204020204" pitchFamily="34" charset="-122"/>
              <a:ea typeface="微软雅黑" panose="020B0503020204020204" pitchFamily="34" charset="-122"/>
            </a:endParaRPr>
          </a:p>
          <a:p>
            <a:pPr algn="just" eaLnBrk="1" hangingPunct="1">
              <a:spcBef>
                <a:spcPct val="50000"/>
              </a:spcBef>
              <a:buFont typeface="Arial" panose="020B0604020202020204" pitchFamily="34" charset="0"/>
              <a:buNone/>
            </a:pPr>
            <a:endParaRPr kumimoji="0" lang="en-US" altLang="zh-CN" sz="1800" dirty="0">
              <a:latin typeface="微软雅黑" panose="020B0503020204020204" pitchFamily="34" charset="-122"/>
              <a:ea typeface="微软雅黑" panose="020B0503020204020204" pitchFamily="34" charset="-122"/>
            </a:endParaRPr>
          </a:p>
          <a:p>
            <a:pPr algn="just" eaLnBrk="1" hangingPunct="1">
              <a:spcBef>
                <a:spcPct val="50000"/>
              </a:spcBef>
              <a:buFont typeface="Arial" panose="020B0604020202020204" pitchFamily="34" charset="0"/>
              <a:buNone/>
            </a:pPr>
            <a:endParaRPr kumimoji="0" lang="zh-CN" altLang="en-US" sz="1800" dirty="0">
              <a:ea typeface="微软雅黑" panose="020B0503020204020204" pitchFamily="34" charset="-122"/>
            </a:endParaRPr>
          </a:p>
        </p:txBody>
      </p:sp>
      <p:pic>
        <p:nvPicPr>
          <p:cNvPr id="14" name="Picture 12">
            <a:extLst>
              <a:ext uri="{FF2B5EF4-FFF2-40B4-BE49-F238E27FC236}">
                <a16:creationId xmlns:a16="http://schemas.microsoft.com/office/drawing/2014/main" id="{0F78EBA4-C360-4504-A8A6-3B4CBED44D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
            <a:ext cx="1623484" cy="504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
            <a:extLst>
              <a:ext uri="{FF2B5EF4-FFF2-40B4-BE49-F238E27FC236}">
                <a16:creationId xmlns:a16="http://schemas.microsoft.com/office/drawing/2014/main" id="{6FD8AC1F-2FD0-4830-95B1-E3888CC1FFE4}"/>
              </a:ext>
            </a:extLst>
          </p:cNvPr>
          <p:cNvSpPr txBox="1">
            <a:spLocks noChangeArrowheads="1"/>
          </p:cNvSpPr>
          <p:nvPr/>
        </p:nvSpPr>
        <p:spPr bwMode="auto">
          <a:xfrm>
            <a:off x="1566687" y="13977"/>
            <a:ext cx="221660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400" b="0" dirty="0">
                <a:solidFill>
                  <a:srgbClr val="1B88D0"/>
                </a:solidFill>
                <a:ea typeface="华文行楷" panose="02010800040101010101" pitchFamily="2" charset="-122"/>
              </a:rPr>
              <a:t>电控学院</a:t>
            </a:r>
          </a:p>
        </p:txBody>
      </p:sp>
      <p:sp>
        <p:nvSpPr>
          <p:cNvPr id="16" name="Text Box 13">
            <a:extLst>
              <a:ext uri="{FF2B5EF4-FFF2-40B4-BE49-F238E27FC236}">
                <a16:creationId xmlns:a16="http://schemas.microsoft.com/office/drawing/2014/main" id="{E40AFEDB-8825-49F2-8B07-EBA1BC76D168}"/>
              </a:ext>
            </a:extLst>
          </p:cNvPr>
          <p:cNvSpPr txBox="1">
            <a:spLocks noChangeArrowheads="1"/>
          </p:cNvSpPr>
          <p:nvPr/>
        </p:nvSpPr>
        <p:spPr bwMode="auto">
          <a:xfrm>
            <a:off x="9541933" y="53975"/>
            <a:ext cx="277706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000" b="0" dirty="0">
                <a:solidFill>
                  <a:srgbClr val="1B88D0"/>
                </a:solidFill>
                <a:ea typeface="华文行楷" panose="02010800040101010101" pitchFamily="2" charset="-122"/>
              </a:rPr>
              <a:t>龙芯系列开发板</a:t>
            </a:r>
          </a:p>
        </p:txBody>
      </p:sp>
      <p:sp>
        <p:nvSpPr>
          <p:cNvPr id="17" name="Text Box 6">
            <a:extLst>
              <a:ext uri="{FF2B5EF4-FFF2-40B4-BE49-F238E27FC236}">
                <a16:creationId xmlns:a16="http://schemas.microsoft.com/office/drawing/2014/main" id="{C04FDA32-D91C-4148-98EF-3CD5F9E7E770}"/>
              </a:ext>
            </a:extLst>
          </p:cNvPr>
          <p:cNvSpPr txBox="1">
            <a:spLocks noChangeArrowheads="1"/>
          </p:cNvSpPr>
          <p:nvPr/>
        </p:nvSpPr>
        <p:spPr bwMode="auto">
          <a:xfrm>
            <a:off x="114619" y="6376625"/>
            <a:ext cx="25597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har char="•"/>
              <a:defRPr sz="2000" b="1">
                <a:solidFill>
                  <a:schemeClr val="tx1"/>
                </a:solidFill>
                <a:latin typeface="Arial" panose="020B0604020202020204" pitchFamily="34" charset="0"/>
                <a:ea typeface="楷体_GB2312" pitchFamily="49" charset="-122"/>
              </a:defRPr>
            </a:lvl1pPr>
            <a:lvl2pPr marL="742950" indent="-285750">
              <a:buChar char="•"/>
              <a:defRPr sz="2000" b="1">
                <a:solidFill>
                  <a:schemeClr val="tx1"/>
                </a:solidFill>
                <a:latin typeface="Arial" panose="020B0604020202020204" pitchFamily="34" charset="0"/>
                <a:ea typeface="楷体_GB2312" pitchFamily="49" charset="-122"/>
              </a:defRPr>
            </a:lvl2pPr>
            <a:lvl3pPr marL="1143000" indent="-228600">
              <a:buChar char="•"/>
              <a:defRPr sz="2000" b="1">
                <a:solidFill>
                  <a:schemeClr val="tx1"/>
                </a:solidFill>
                <a:latin typeface="Arial" panose="020B0604020202020204" pitchFamily="34" charset="0"/>
                <a:ea typeface="楷体_GB2312" pitchFamily="49" charset="-122"/>
              </a:defRPr>
            </a:lvl3pPr>
            <a:lvl4pPr marL="1600200" indent="-228600">
              <a:buChar char="•"/>
              <a:defRPr sz="2000" b="1">
                <a:solidFill>
                  <a:schemeClr val="tx1"/>
                </a:solidFill>
                <a:latin typeface="Arial" panose="020B0604020202020204" pitchFamily="34" charset="0"/>
                <a:ea typeface="楷体_GB2312" pitchFamily="49" charset="-122"/>
              </a:defRPr>
            </a:lvl4pPr>
            <a:lvl5pPr marL="2057400" indent="-228600">
              <a:buChar char="•"/>
              <a:defRPr sz="2000" b="1">
                <a:solidFill>
                  <a:schemeClr val="tx1"/>
                </a:solidFill>
                <a:latin typeface="Arial" panose="020B0604020202020204" pitchFamily="34" charset="0"/>
                <a:ea typeface="楷体_GB2312" pitchFamily="49" charset="-122"/>
              </a:defRPr>
            </a:lvl5pPr>
            <a:lvl6pPr marL="25146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6pPr>
            <a:lvl7pPr marL="29718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7pPr>
            <a:lvl8pPr marL="34290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8pPr>
            <a:lvl9pPr marL="3886200" indent="-228600" eaLnBrk="0" fontAlgn="base" hangingPunct="0">
              <a:spcBef>
                <a:spcPct val="0"/>
              </a:spcBef>
              <a:spcAft>
                <a:spcPct val="0"/>
              </a:spcAft>
              <a:buChar char="•"/>
              <a:defRPr sz="2000" b="1">
                <a:solidFill>
                  <a:schemeClr val="tx1"/>
                </a:solidFill>
                <a:latin typeface="Arial" panose="020B0604020202020204" pitchFamily="34" charset="0"/>
                <a:ea typeface="楷体_GB2312" pitchFamily="49" charset="-122"/>
              </a:defRPr>
            </a:lvl9pPr>
          </a:lstStyle>
          <a:p>
            <a:pPr eaLnBrk="1" hangingPunct="1">
              <a:spcBef>
                <a:spcPct val="50000"/>
              </a:spcBef>
              <a:buFontTx/>
              <a:buNone/>
            </a:pPr>
            <a:r>
              <a:rPr lang="zh-CN" altLang="en-US" sz="2000" b="0" dirty="0"/>
              <a:t>制作：</a:t>
            </a:r>
            <a:r>
              <a:rPr lang="zh-CN" altLang="en-US" sz="2000" b="0" dirty="0">
                <a:ea typeface="华文行楷" panose="02010800040101010101" pitchFamily="2" charset="-122"/>
              </a:rPr>
              <a:t>孙冬梅</a:t>
            </a:r>
          </a:p>
        </p:txBody>
      </p:sp>
      <p:sp>
        <p:nvSpPr>
          <p:cNvPr id="18" name="副标题 2">
            <a:extLst>
              <a:ext uri="{FF2B5EF4-FFF2-40B4-BE49-F238E27FC236}">
                <a16:creationId xmlns:a16="http://schemas.microsoft.com/office/drawing/2014/main" id="{42704FA0-5302-4928-8A4B-CCEF3BBCE737}"/>
              </a:ext>
            </a:extLst>
          </p:cNvPr>
          <p:cNvSpPr>
            <a:spLocks noGrp="1"/>
          </p:cNvSpPr>
          <p:nvPr>
            <p:ph type="subTitle" idx="1"/>
          </p:nvPr>
        </p:nvSpPr>
        <p:spPr>
          <a:xfrm>
            <a:off x="3846138" y="3381374"/>
            <a:ext cx="5140751" cy="517526"/>
          </a:xfr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3220955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724E77E-5302-44C0-9A78-76BA6441B4BF}"/>
              </a:ext>
            </a:extLst>
          </p:cNvPr>
          <p:cNvSpPr/>
          <p:nvPr/>
        </p:nvSpPr>
        <p:spPr bwMode="auto">
          <a:xfrm>
            <a:off x="1" y="6786563"/>
            <a:ext cx="12213167" cy="82550"/>
          </a:xfrm>
          <a:prstGeom prst="rect">
            <a:avLst/>
          </a:prstGeom>
          <a:solidFill>
            <a:srgbClr val="02C4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cxnSp>
        <p:nvCxnSpPr>
          <p:cNvPr id="3" name="直接连接符 9">
            <a:extLst>
              <a:ext uri="{FF2B5EF4-FFF2-40B4-BE49-F238E27FC236}">
                <a16:creationId xmlns:a16="http://schemas.microsoft.com/office/drawing/2014/main" id="{698DE758-123B-4800-A709-D390BE9E6C01}"/>
              </a:ext>
            </a:extLst>
          </p:cNvPr>
          <p:cNvCxnSpPr/>
          <p:nvPr/>
        </p:nvCxnSpPr>
        <p:spPr bwMode="auto">
          <a:xfrm>
            <a:off x="3232152" y="704851"/>
            <a:ext cx="8959849" cy="3175"/>
          </a:xfrm>
          <a:prstGeom prst="line">
            <a:avLst/>
          </a:prstGeom>
        </p:spPr>
        <p:style>
          <a:lnRef idx="1">
            <a:schemeClr val="accent3"/>
          </a:lnRef>
          <a:fillRef idx="0">
            <a:schemeClr val="accent3"/>
          </a:fillRef>
          <a:effectRef idx="0">
            <a:schemeClr val="accent3"/>
          </a:effectRef>
          <a:fontRef idx="minor">
            <a:schemeClr val="tx1"/>
          </a:fontRef>
        </p:style>
      </p:cxnSp>
      <p:sp>
        <p:nvSpPr>
          <p:cNvPr id="4" name="矩形 3">
            <a:extLst>
              <a:ext uri="{FF2B5EF4-FFF2-40B4-BE49-F238E27FC236}">
                <a16:creationId xmlns:a16="http://schemas.microsoft.com/office/drawing/2014/main" id="{CB67FD37-C031-49FE-9151-4BC2E5B8E6A8}"/>
              </a:ext>
            </a:extLst>
          </p:cNvPr>
          <p:cNvSpPr/>
          <p:nvPr/>
        </p:nvSpPr>
        <p:spPr>
          <a:xfrm>
            <a:off x="2885018" y="252413"/>
            <a:ext cx="169333" cy="411162"/>
          </a:xfrm>
          <a:prstGeom prst="rect">
            <a:avLst/>
          </a:prstGeom>
          <a:solidFill>
            <a:srgbClr val="02C4C7"/>
          </a:solidFill>
          <a:ln>
            <a:solidFill>
              <a:srgbClr val="02C4C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5" name="图片 9" descr="huabanfuben-2.png">
            <a:extLst>
              <a:ext uri="{FF2B5EF4-FFF2-40B4-BE49-F238E27FC236}">
                <a16:creationId xmlns:a16="http://schemas.microsoft.com/office/drawing/2014/main" id="{13296198-7BD2-4AD6-916A-3DD81DA795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1" y="1"/>
            <a:ext cx="1223433"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灯片编号占位符 5">
            <a:extLst>
              <a:ext uri="{FF2B5EF4-FFF2-40B4-BE49-F238E27FC236}">
                <a16:creationId xmlns:a16="http://schemas.microsoft.com/office/drawing/2014/main" id="{5E84B76B-4168-4A05-85CD-B9F72F2B826D}"/>
              </a:ext>
            </a:extLst>
          </p:cNvPr>
          <p:cNvSpPr>
            <a:spLocks noGrp="1"/>
          </p:cNvSpPr>
          <p:nvPr>
            <p:ph type="sldNum" sz="quarter" idx="10"/>
          </p:nvPr>
        </p:nvSpPr>
        <p:spPr>
          <a:xfrm>
            <a:off x="9118208" y="6356351"/>
            <a:ext cx="2743200" cy="365125"/>
          </a:xfrm>
          <a:prstGeom prst="rect">
            <a:avLst/>
          </a:prstGeom>
        </p:spPr>
        <p:txBody>
          <a:bodyPr/>
          <a:lstStyle>
            <a:lvl1pPr>
              <a:defRPr/>
            </a:lvl1pPr>
          </a:lstStyle>
          <a:p>
            <a:pPr>
              <a:defRPr/>
            </a:pPr>
            <a:fld id="{6C09CB81-B489-4261-96BA-A6BFC1BAEA0B}" type="slidenum">
              <a:rPr lang="zh-CN" altLang="en-US" smtClean="0"/>
              <a:pPr>
                <a:defRPr/>
              </a:pPr>
              <a:t>‹#›</a:t>
            </a:fld>
            <a:endParaRPr lang="zh-CN" altLang="en-US"/>
          </a:p>
        </p:txBody>
      </p:sp>
      <p:sp>
        <p:nvSpPr>
          <p:cNvPr id="7" name="日期占位符 1">
            <a:extLst>
              <a:ext uri="{FF2B5EF4-FFF2-40B4-BE49-F238E27FC236}">
                <a16:creationId xmlns:a16="http://schemas.microsoft.com/office/drawing/2014/main" id="{96CDECCA-5F1C-4151-8752-245F9D1158CC}"/>
              </a:ext>
            </a:extLst>
          </p:cNvPr>
          <p:cNvSpPr>
            <a:spLocks noGrp="1"/>
          </p:cNvSpPr>
          <p:nvPr>
            <p:ph type="dt" sz="half" idx="11"/>
          </p:nvPr>
        </p:nvSpPr>
        <p:spPr>
          <a:xfrm>
            <a:off x="838200" y="6356351"/>
            <a:ext cx="2743200" cy="365125"/>
          </a:xfrm>
          <a:prstGeom prst="rect">
            <a:avLst/>
          </a:prstGeom>
        </p:spPr>
        <p:txBody>
          <a:bodyPr/>
          <a:lstStyle>
            <a:lvl1pPr>
              <a:defRPr/>
            </a:lvl1pPr>
          </a:lstStyle>
          <a:p>
            <a:pPr>
              <a:defRPr/>
            </a:pPr>
            <a:fld id="{BFB5A6F0-5568-4AEF-B572-B930D02A132E}" type="datetime1">
              <a:rPr lang="zh-CN" altLang="en-US" smtClean="0"/>
              <a:t>2020/4/6</a:t>
            </a:fld>
            <a:endParaRPr lang="zh-CN" altLang="en-US"/>
          </a:p>
        </p:txBody>
      </p:sp>
      <p:sp>
        <p:nvSpPr>
          <p:cNvPr id="9" name="Rectangle 3">
            <a:extLst>
              <a:ext uri="{FF2B5EF4-FFF2-40B4-BE49-F238E27FC236}">
                <a16:creationId xmlns:a16="http://schemas.microsoft.com/office/drawing/2014/main" id="{EC07D96B-EEF0-4573-A4B1-DD5EC4C0CCBA}"/>
              </a:ext>
            </a:extLst>
          </p:cNvPr>
          <p:cNvSpPr>
            <a:spLocks noGrp="1" noChangeArrowheads="1"/>
          </p:cNvSpPr>
          <p:nvPr>
            <p:ph type="title"/>
          </p:nvPr>
        </p:nvSpPr>
        <p:spPr bwMode="auto">
          <a:xfrm>
            <a:off x="3367697" y="117671"/>
            <a:ext cx="8220988"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600" b="1"/>
            </a:lvl1pPr>
          </a:lstStyle>
          <a:p>
            <a:pPr lvl="0"/>
            <a:r>
              <a:rPr lang="zh-CN" altLang="en-US"/>
              <a:t>单击此处编辑母版标题样式</a:t>
            </a:r>
            <a:endParaRPr lang="zh-CN" altLang="en-US" dirty="0"/>
          </a:p>
        </p:txBody>
      </p:sp>
      <p:sp>
        <p:nvSpPr>
          <p:cNvPr id="10" name="Rectangle 7">
            <a:extLst>
              <a:ext uri="{FF2B5EF4-FFF2-40B4-BE49-F238E27FC236}">
                <a16:creationId xmlns:a16="http://schemas.microsoft.com/office/drawing/2014/main" id="{B7199BF1-D8A7-4485-8048-568E7A122E42}"/>
              </a:ext>
            </a:extLst>
          </p:cNvPr>
          <p:cNvSpPr>
            <a:spLocks noGrp="1" noChangeArrowheads="1"/>
          </p:cNvSpPr>
          <p:nvPr>
            <p:ph idx="1"/>
          </p:nvPr>
        </p:nvSpPr>
        <p:spPr bwMode="auto">
          <a:xfrm>
            <a:off x="318915" y="1250755"/>
            <a:ext cx="11858976" cy="4896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二级</a:t>
            </a:r>
          </a:p>
          <a:p>
            <a:pPr lvl="2"/>
            <a:r>
              <a:rPr lang="zh-CN" altLang="en-US" dirty="0"/>
              <a:t>三级</a:t>
            </a:r>
          </a:p>
        </p:txBody>
      </p:sp>
    </p:spTree>
    <p:extLst>
      <p:ext uri="{BB962C8B-B14F-4D97-AF65-F5344CB8AC3E}">
        <p14:creationId xmlns:p14="http://schemas.microsoft.com/office/powerpoint/2010/main" val="659191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D977E532-C5DC-45C5-B44F-AEBB65E3996F}"/>
              </a:ext>
            </a:extLst>
          </p:cNvPr>
          <p:cNvSpPr/>
          <p:nvPr/>
        </p:nvSpPr>
        <p:spPr bwMode="auto">
          <a:xfrm>
            <a:off x="838200" y="913484"/>
            <a:ext cx="10719062" cy="1914525"/>
          </a:xfrm>
          <a:prstGeom prst="rect">
            <a:avLst/>
          </a:prstGeom>
          <a:solidFill>
            <a:srgbClr val="02C4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 name="标题 1">
            <a:extLst>
              <a:ext uri="{FF2B5EF4-FFF2-40B4-BE49-F238E27FC236}">
                <a16:creationId xmlns:a16="http://schemas.microsoft.com/office/drawing/2014/main" id="{FF1CFF8E-8B4E-4D31-8FE9-6D29EE1EFCA5}"/>
              </a:ext>
            </a:extLst>
          </p:cNvPr>
          <p:cNvSpPr>
            <a:spLocks noGrp="1"/>
          </p:cNvSpPr>
          <p:nvPr>
            <p:ph type="title" hasCustomPrompt="1"/>
          </p:nvPr>
        </p:nvSpPr>
        <p:spPr>
          <a:xfrm>
            <a:off x="939931" y="1016027"/>
            <a:ext cx="10515600" cy="1709441"/>
          </a:xfrm>
        </p:spPr>
        <p:txBody>
          <a:bodyPr/>
          <a:lstStyle>
            <a:lvl1pPr marL="0" marR="0" indent="0" algn="ctr" defTabSz="914400" rtl="0" eaLnBrk="1" fontAlgn="base" latinLnBrk="0" hangingPunct="1">
              <a:lnSpc>
                <a:spcPct val="90000"/>
              </a:lnSpc>
              <a:spcBef>
                <a:spcPct val="0"/>
              </a:spcBef>
              <a:spcAft>
                <a:spcPts val="1800"/>
              </a:spcAft>
              <a:buClrTx/>
              <a:buSzTx/>
              <a:buFontTx/>
              <a:buNone/>
              <a:tabLst/>
              <a:defRPr/>
            </a:lvl1pPr>
          </a:lstStyle>
          <a:p>
            <a:pPr marL="0" marR="0" lvl="0" indent="0" algn="ctr" defTabSz="914400" rtl="0" eaLnBrk="1" fontAlgn="base" latinLnBrk="0" hangingPunct="1">
              <a:lnSpc>
                <a:spcPct val="90000"/>
              </a:lnSpc>
              <a:spcBef>
                <a:spcPct val="0"/>
              </a:spcBef>
              <a:spcAft>
                <a:spcPts val="1800"/>
              </a:spcAft>
              <a:buClrTx/>
              <a:buSzTx/>
              <a:buFontTx/>
              <a:buNone/>
              <a:tabLst/>
              <a:defRPr/>
            </a:pPr>
            <a:r>
              <a:rPr kumimoji="0" lang="en-US" altLang="zh-CN" sz="4400" b="1" dirty="0">
                <a:solidFill>
                  <a:schemeClr val="bg1"/>
                </a:solidFill>
                <a:effectLst>
                  <a:outerShdw blurRad="38100" dist="38100" dir="2700000" algn="tl">
                    <a:srgbClr val="C0C0C0"/>
                  </a:outerShdw>
                </a:effectLst>
                <a:latin typeface="微软雅黑" panose="020B0503020204020204" pitchFamily="34" charset="-122"/>
                <a:ea typeface="微软雅黑" panose="020B0503020204020204" pitchFamily="34" charset="-122"/>
              </a:rPr>
              <a:t> </a:t>
            </a:r>
          </a:p>
        </p:txBody>
      </p:sp>
      <p:grpSp>
        <p:nvGrpSpPr>
          <p:cNvPr id="3" name="组 4">
            <a:extLst>
              <a:ext uri="{FF2B5EF4-FFF2-40B4-BE49-F238E27FC236}">
                <a16:creationId xmlns:a16="http://schemas.microsoft.com/office/drawing/2014/main" id="{5F03C1DD-236C-497B-B03E-E53A5136F671}"/>
              </a:ext>
            </a:extLst>
          </p:cNvPr>
          <p:cNvGrpSpPr>
            <a:grpSpLocks/>
          </p:cNvGrpSpPr>
          <p:nvPr userDrawn="1"/>
        </p:nvGrpSpPr>
        <p:grpSpPr bwMode="auto">
          <a:xfrm>
            <a:off x="2235822" y="3600114"/>
            <a:ext cx="7308850" cy="788988"/>
            <a:chOff x="1651000" y="4557889"/>
            <a:chExt cx="7309557" cy="790222"/>
          </a:xfrm>
        </p:grpSpPr>
        <p:sp>
          <p:nvSpPr>
            <p:cNvPr id="4" name="矩形 1">
              <a:extLst>
                <a:ext uri="{FF2B5EF4-FFF2-40B4-BE49-F238E27FC236}">
                  <a16:creationId xmlns:a16="http://schemas.microsoft.com/office/drawing/2014/main" id="{49652C6E-7103-4648-8CAD-8AC85C664332}"/>
                </a:ext>
              </a:extLst>
            </p:cNvPr>
            <p:cNvSpPr>
              <a:spLocks noChangeArrowheads="1"/>
            </p:cNvSpPr>
            <p:nvPr/>
          </p:nvSpPr>
          <p:spPr bwMode="auto">
            <a:xfrm>
              <a:off x="2455333" y="4796335"/>
              <a:ext cx="6505224"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ctr" eaLnBrk="1" hangingPunct="1">
                <a:spcBef>
                  <a:spcPct val="50000"/>
                </a:spcBef>
                <a:buFont typeface="Arial" panose="020B0604020202020204" pitchFamily="34" charset="0"/>
                <a:buNone/>
              </a:pPr>
              <a:r>
                <a:rPr kumimoji="0" lang="zh-CN" altLang="en-US" sz="1800" dirty="0">
                  <a:latin typeface="微软雅黑" panose="020B0503020204020204" pitchFamily="34" charset="-122"/>
                  <a:ea typeface="微软雅黑" panose="020B0503020204020204" pitchFamily="34" charset="-122"/>
                </a:rPr>
                <a:t> </a:t>
              </a:r>
              <a:endParaRPr kumimoji="0" lang="en-US" altLang="zh-CN" sz="1800" dirty="0">
                <a:latin typeface="微软雅黑" panose="020B0503020204020204" pitchFamily="34" charset="-122"/>
                <a:ea typeface="微软雅黑" panose="020B0503020204020204" pitchFamily="34" charset="-122"/>
              </a:endParaRPr>
            </a:p>
          </p:txBody>
        </p:sp>
        <p:pic>
          <p:nvPicPr>
            <p:cNvPr id="5" name="图片 2" descr="icon-test.png">
              <a:extLst>
                <a:ext uri="{FF2B5EF4-FFF2-40B4-BE49-F238E27FC236}">
                  <a16:creationId xmlns:a16="http://schemas.microsoft.com/office/drawing/2014/main" id="{620F7C7E-FD57-485A-8F0E-A20109CE07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1000" y="4557889"/>
              <a:ext cx="790222" cy="79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文本框 19">
            <a:extLst>
              <a:ext uri="{FF2B5EF4-FFF2-40B4-BE49-F238E27FC236}">
                <a16:creationId xmlns:a16="http://schemas.microsoft.com/office/drawing/2014/main" id="{20C8C66D-5CE0-4806-B34B-318D3277548A}"/>
              </a:ext>
            </a:extLst>
          </p:cNvPr>
          <p:cNvSpPr txBox="1">
            <a:spLocks noChangeArrowheads="1"/>
          </p:cNvSpPr>
          <p:nvPr userDrawn="1"/>
        </p:nvSpPr>
        <p:spPr bwMode="auto">
          <a:xfrm>
            <a:off x="2981456" y="4783905"/>
            <a:ext cx="6432550" cy="400050"/>
          </a:xfrm>
          <a:prstGeom prst="rect">
            <a:avLst/>
          </a:prstGeom>
          <a:solidFill>
            <a:srgbClr val="02C4C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ctr">
              <a:lnSpc>
                <a:spcPct val="100000"/>
              </a:lnSpc>
              <a:spcBef>
                <a:spcPct val="0"/>
              </a:spcBef>
              <a:buFont typeface="Arial" panose="020B0604020202020204" pitchFamily="34" charset="0"/>
              <a:buNone/>
            </a:pPr>
            <a:r>
              <a:rPr kumimoji="0" lang="zh-CN" altLang="en-US" sz="2000" b="1" dirty="0">
                <a:solidFill>
                  <a:schemeClr val="bg1"/>
                </a:solidFill>
                <a:latin typeface="微软雅黑" panose="020B0503020204020204" pitchFamily="34" charset="-122"/>
                <a:ea typeface="微软雅黑" panose="020B0503020204020204" pitchFamily="34" charset="-122"/>
              </a:rPr>
              <a:t> </a:t>
            </a:r>
          </a:p>
        </p:txBody>
      </p:sp>
      <p:sp>
        <p:nvSpPr>
          <p:cNvPr id="15" name="文本框 14">
            <a:extLst>
              <a:ext uri="{FF2B5EF4-FFF2-40B4-BE49-F238E27FC236}">
                <a16:creationId xmlns:a16="http://schemas.microsoft.com/office/drawing/2014/main" id="{EA8D5660-BDE2-41DD-ABE9-69F7210BA047}"/>
              </a:ext>
            </a:extLst>
          </p:cNvPr>
          <p:cNvSpPr txBox="1"/>
          <p:nvPr userDrawn="1"/>
        </p:nvSpPr>
        <p:spPr>
          <a:xfrm>
            <a:off x="3667027" y="4783905"/>
            <a:ext cx="4996206" cy="369332"/>
          </a:xfrm>
          <a:prstGeom prst="rect">
            <a:avLst/>
          </a:prstGeom>
          <a:noFill/>
        </p:spPr>
        <p:txBody>
          <a:bodyPr wrap="square" rtlCol="0">
            <a:spAutoFit/>
          </a:bodyPr>
          <a:lstStyle/>
          <a:p>
            <a:endParaRPr kumimoji="1" lang="zh-CN" altLang="en-US" dirty="0">
              <a:latin typeface="微软雅黑"/>
              <a:ea typeface="微软雅黑"/>
              <a:cs typeface="微软雅黑"/>
            </a:endParaRPr>
          </a:p>
        </p:txBody>
      </p:sp>
    </p:spTree>
    <p:extLst>
      <p:ext uri="{BB962C8B-B14F-4D97-AF65-F5344CB8AC3E}">
        <p14:creationId xmlns:p14="http://schemas.microsoft.com/office/powerpoint/2010/main" val="10928512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A5B27542-6F6B-4107-B1A1-5EA54774832F}"/>
              </a:ext>
            </a:extLst>
          </p:cNvPr>
          <p:cNvSpPr>
            <a:spLocks noGrp="1"/>
          </p:cNvSpPr>
          <p:nvPr>
            <p:ph type="title"/>
          </p:nvPr>
        </p:nvSpPr>
        <p:spPr bwMode="auto">
          <a:xfrm>
            <a:off x="838200" y="68563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zh-CN" altLang="en-US" dirty="0"/>
          </a:p>
        </p:txBody>
      </p:sp>
      <p:sp>
        <p:nvSpPr>
          <p:cNvPr id="1027" name="文本占位符 2">
            <a:extLst>
              <a:ext uri="{FF2B5EF4-FFF2-40B4-BE49-F238E27FC236}">
                <a16:creationId xmlns:a16="http://schemas.microsoft.com/office/drawing/2014/main" id="{40170C2E-88C2-4D8B-AAF0-475BA1C621A6}"/>
              </a:ext>
            </a:extLst>
          </p:cNvPr>
          <p:cNvSpPr>
            <a:spLocks noGrp="1"/>
          </p:cNvSpPr>
          <p:nvPr>
            <p:ph type="body" idx="1"/>
          </p:nvPr>
        </p:nvSpPr>
        <p:spPr bwMode="auto">
          <a:xfrm>
            <a:off x="737648" y="2469824"/>
            <a:ext cx="10515600" cy="33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a:t>编辑母版文本样式</a:t>
            </a:r>
          </a:p>
          <a:p>
            <a:pPr lvl="1"/>
            <a:endParaRPr lang="zh-CN" altLang="en-US" dirty="0"/>
          </a:p>
        </p:txBody>
      </p:sp>
    </p:spTree>
    <p:extLst>
      <p:ext uri="{BB962C8B-B14F-4D97-AF65-F5344CB8AC3E}">
        <p14:creationId xmlns:p14="http://schemas.microsoft.com/office/powerpoint/2010/main" val="672980559"/>
      </p:ext>
    </p:extLst>
  </p:cSld>
  <p:clrMap bg1="lt1" tx1="dk1" bg2="lt2" tx2="dk2" accent1="accent1" accent2="accent2" accent3="accent3" accent4="accent4" accent5="accent5" accent6="accent6" hlink="hlink" folHlink="folHlink"/>
  <p:sldLayoutIdLst>
    <p:sldLayoutId id="2147483722" r:id="rId1"/>
    <p:sldLayoutId id="2147483723" r:id="rId2"/>
  </p:sldLayoutIdLst>
  <p:hf hdr="0" ftr="0"/>
  <p:txStyles>
    <p:titleStyle>
      <a:lvl1pPr algn="l" rtl="0" eaLnBrk="1" fontAlgn="base" hangingPunct="1">
        <a:lnSpc>
          <a:spcPct val="90000"/>
        </a:lnSpc>
        <a:spcBef>
          <a:spcPct val="0"/>
        </a:spcBef>
        <a:spcAft>
          <a:spcPct val="0"/>
        </a:spcAft>
        <a:defRPr kumimoji="1" sz="4400" kern="1200">
          <a:solidFill>
            <a:schemeClr val="tx1"/>
          </a:solidFill>
          <a:latin typeface="+mj-lt"/>
          <a:ea typeface="+mj-ea"/>
          <a:cs typeface="等线 Light" charset="0"/>
        </a:defRPr>
      </a:lvl1pPr>
      <a:lvl2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2pPr>
      <a:lvl3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3pPr>
      <a:lvl4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4pPr>
      <a:lvl5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5pPr>
      <a:lvl6pPr marL="4572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A5B27542-6F6B-4107-B1A1-5EA54774832F}"/>
              </a:ext>
            </a:extLst>
          </p:cNvPr>
          <p:cNvSpPr>
            <a:spLocks noGrp="1"/>
          </p:cNvSpPr>
          <p:nvPr>
            <p:ph type="title"/>
          </p:nvPr>
        </p:nvSpPr>
        <p:spPr bwMode="auto">
          <a:xfrm>
            <a:off x="838200" y="68563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zh-CN" altLang="en-US" dirty="0"/>
          </a:p>
        </p:txBody>
      </p:sp>
      <p:sp>
        <p:nvSpPr>
          <p:cNvPr id="1027" name="文本占位符 2">
            <a:extLst>
              <a:ext uri="{FF2B5EF4-FFF2-40B4-BE49-F238E27FC236}">
                <a16:creationId xmlns:a16="http://schemas.microsoft.com/office/drawing/2014/main" id="{40170C2E-88C2-4D8B-AAF0-475BA1C621A6}"/>
              </a:ext>
            </a:extLst>
          </p:cNvPr>
          <p:cNvSpPr>
            <a:spLocks noGrp="1"/>
          </p:cNvSpPr>
          <p:nvPr>
            <p:ph type="body" idx="1"/>
          </p:nvPr>
        </p:nvSpPr>
        <p:spPr bwMode="auto">
          <a:xfrm>
            <a:off x="737648" y="2469824"/>
            <a:ext cx="10515600" cy="33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a:t>编辑母版文本样式</a:t>
            </a:r>
          </a:p>
          <a:p>
            <a:pPr lvl="1"/>
            <a:endParaRPr lang="zh-CN" altLang="en-US" dirty="0"/>
          </a:p>
        </p:txBody>
      </p:sp>
    </p:spTree>
    <p:extLst>
      <p:ext uri="{BB962C8B-B14F-4D97-AF65-F5344CB8AC3E}">
        <p14:creationId xmlns:p14="http://schemas.microsoft.com/office/powerpoint/2010/main" val="169804421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Lst>
  <p:hf hdr="0" ftr="0"/>
  <p:txStyles>
    <p:titleStyle>
      <a:lvl1pPr algn="l" rtl="0" eaLnBrk="1" fontAlgn="base" hangingPunct="1">
        <a:lnSpc>
          <a:spcPct val="90000"/>
        </a:lnSpc>
        <a:spcBef>
          <a:spcPct val="0"/>
        </a:spcBef>
        <a:spcAft>
          <a:spcPct val="0"/>
        </a:spcAft>
        <a:defRPr kumimoji="1" sz="4400" kern="1200">
          <a:solidFill>
            <a:schemeClr val="tx1"/>
          </a:solidFill>
          <a:latin typeface="+mj-lt"/>
          <a:ea typeface="+mj-ea"/>
          <a:cs typeface="等线 Light" charset="0"/>
        </a:defRPr>
      </a:lvl1pPr>
      <a:lvl2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2pPr>
      <a:lvl3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3pPr>
      <a:lvl4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4pPr>
      <a:lvl5pPr algn="l" rtl="0" eaLnBrk="1" fontAlgn="base" hangingPunct="1">
        <a:lnSpc>
          <a:spcPct val="90000"/>
        </a:lnSpc>
        <a:spcBef>
          <a:spcPct val="0"/>
        </a:spcBef>
        <a:spcAft>
          <a:spcPct val="0"/>
        </a:spcAft>
        <a:defRPr kumimoji="1" sz="4400">
          <a:solidFill>
            <a:schemeClr val="tx1"/>
          </a:solidFill>
          <a:latin typeface="等线 Light" panose="02010600030101010101" pitchFamily="2" charset="-122"/>
          <a:ea typeface="等线 Light" panose="02010600030101010101" pitchFamily="2" charset="-122"/>
          <a:cs typeface="等线 Light" charset="0"/>
        </a:defRPr>
      </a:lvl5pPr>
      <a:lvl6pPr marL="4572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eaLnBrk="1" fontAlgn="base" hangingPunct="1">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98BAE0-7658-4E17-98A9-CC15512C4E8F}"/>
              </a:ext>
            </a:extLst>
          </p:cNvPr>
          <p:cNvSpPr>
            <a:spLocks noGrp="1"/>
          </p:cNvSpPr>
          <p:nvPr>
            <p:ph type="ctrTitle" idx="4294967295"/>
          </p:nvPr>
        </p:nvSpPr>
        <p:spPr>
          <a:xfrm>
            <a:off x="2032000" y="1542163"/>
            <a:ext cx="9321800" cy="1325563"/>
          </a:xfrm>
        </p:spPr>
        <p:txBody>
          <a:bodyPr>
            <a:normAutofit/>
          </a:bodyPr>
          <a:lstStyle/>
          <a:p>
            <a:pPr algn="ctr"/>
            <a:r>
              <a:rPr lang="zh-CN" altLang="en-US" b="1" dirty="0"/>
              <a:t>嵌入式系统 </a:t>
            </a:r>
            <a:r>
              <a:rPr lang="en-US" altLang="zh-CN" b="1" dirty="0"/>
              <a:t>– </a:t>
            </a:r>
            <a:r>
              <a:rPr lang="zh-CN" altLang="en-US" b="1" dirty="0"/>
              <a:t>总线接口</a:t>
            </a:r>
          </a:p>
        </p:txBody>
      </p:sp>
      <p:sp>
        <p:nvSpPr>
          <p:cNvPr id="3" name="副标题 2">
            <a:extLst>
              <a:ext uri="{FF2B5EF4-FFF2-40B4-BE49-F238E27FC236}">
                <a16:creationId xmlns:a16="http://schemas.microsoft.com/office/drawing/2014/main" id="{FB6AAB75-E540-453C-9C98-B6E254C3696D}"/>
              </a:ext>
            </a:extLst>
          </p:cNvPr>
          <p:cNvSpPr>
            <a:spLocks noGrp="1"/>
          </p:cNvSpPr>
          <p:nvPr>
            <p:ph type="subTitle" idx="1"/>
          </p:nvPr>
        </p:nvSpPr>
        <p:spPr>
          <a:xfrm>
            <a:off x="4216528" y="3626954"/>
            <a:ext cx="4897829" cy="517526"/>
          </a:xfrm>
        </p:spPr>
        <p:txBody>
          <a:bodyPr/>
          <a:lstStyle/>
          <a:p>
            <a:r>
              <a:rPr lang="zh-CN" altLang="en-US" sz="4000" b="1" dirty="0"/>
              <a:t>第四讲 </a:t>
            </a:r>
            <a:r>
              <a:rPr lang="en-US" altLang="zh-CN" sz="4000" b="1" dirty="0"/>
              <a:t> I2C</a:t>
            </a:r>
            <a:endParaRPr lang="zh-CN" altLang="en-US" sz="4000" dirty="0"/>
          </a:p>
        </p:txBody>
      </p:sp>
      <p:sp>
        <p:nvSpPr>
          <p:cNvPr id="4" name="矩形 3">
            <a:extLst>
              <a:ext uri="{FF2B5EF4-FFF2-40B4-BE49-F238E27FC236}">
                <a16:creationId xmlns:a16="http://schemas.microsoft.com/office/drawing/2014/main" id="{A439703B-5DDF-429F-B382-EF61BE90673B}"/>
              </a:ext>
            </a:extLst>
          </p:cNvPr>
          <p:cNvSpPr/>
          <p:nvPr/>
        </p:nvSpPr>
        <p:spPr>
          <a:xfrm>
            <a:off x="5124162" y="4903708"/>
            <a:ext cx="3990195" cy="584775"/>
          </a:xfrm>
          <a:prstGeom prst="rect">
            <a:avLst/>
          </a:prstGeom>
        </p:spPr>
        <p:txBody>
          <a:bodyPr wrap="none">
            <a:spAutoFit/>
          </a:bodyPr>
          <a:lstStyle/>
          <a:p>
            <a:r>
              <a:rPr lang="zh-CN" altLang="en-US" sz="3200" dirty="0"/>
              <a:t>南京工业大学 孙冬梅</a:t>
            </a:r>
          </a:p>
        </p:txBody>
      </p:sp>
    </p:spTree>
    <p:extLst>
      <p:ext uri="{BB962C8B-B14F-4D97-AF65-F5344CB8AC3E}">
        <p14:creationId xmlns:p14="http://schemas.microsoft.com/office/powerpoint/2010/main" val="244385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10</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数据传送格式 数据帧格式</a:t>
            </a:r>
            <a:endParaRPr lang="zh-CN" altLang="en-US" dirty="0"/>
          </a:p>
        </p:txBody>
      </p:sp>
      <p:sp>
        <p:nvSpPr>
          <p:cNvPr id="9" name="Rectangle 2">
            <a:extLst>
              <a:ext uri="{FF2B5EF4-FFF2-40B4-BE49-F238E27FC236}">
                <a16:creationId xmlns:a16="http://schemas.microsoft.com/office/drawing/2014/main" id="{F7600886-6D45-4302-ADCE-6F5C72C6C65C}"/>
              </a:ext>
            </a:extLst>
          </p:cNvPr>
          <p:cNvSpPr txBox="1">
            <a:spLocks noChangeArrowheads="1"/>
          </p:cNvSpPr>
          <p:nvPr/>
        </p:nvSpPr>
        <p:spPr bwMode="auto">
          <a:xfrm>
            <a:off x="1992313" y="979489"/>
            <a:ext cx="8424862"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zh-CN" altLang="en-US" sz="2100" b="1">
                <a:latin typeface="Times New Roman" panose="02020603050405020304" pitchFamily="18" charset="0"/>
                <a:ea typeface="华文中宋" panose="02010600040101010101" pitchFamily="2" charset="-122"/>
              </a:rPr>
              <a:t>（</a:t>
            </a:r>
            <a:r>
              <a:rPr lang="en-US" altLang="zh-CN" sz="2100" b="1">
                <a:latin typeface="Times New Roman" panose="02020603050405020304" pitchFamily="18" charset="0"/>
                <a:ea typeface="华文中宋" panose="02010600040101010101" pitchFamily="2" charset="-122"/>
              </a:rPr>
              <a:t>2</a:t>
            </a:r>
            <a:r>
              <a:rPr lang="zh-CN" altLang="en-US" sz="2100" b="1">
                <a:latin typeface="Times New Roman" panose="02020603050405020304" pitchFamily="18" charset="0"/>
                <a:ea typeface="华文中宋" panose="02010600040101010101" pitchFamily="2" charset="-122"/>
              </a:rPr>
              <a:t>）数据帧格式</a:t>
            </a:r>
          </a:p>
          <a:p>
            <a:pPr>
              <a:lnSpc>
                <a:spcPct val="120000"/>
              </a:lnSpc>
            </a:pPr>
            <a:r>
              <a:rPr lang="zh-CN" altLang="en-US" sz="2100" b="1">
                <a:latin typeface="Times New Roman" panose="02020603050405020304" pitchFamily="18" charset="0"/>
                <a:ea typeface="华文中宋" panose="02010600040101010101" pitchFamily="2" charset="-122"/>
              </a:rPr>
              <a:t>        </a:t>
            </a:r>
            <a:r>
              <a:rPr lang="en-US" altLang="zh-CN" sz="2100" b="1">
                <a:latin typeface="Times New Roman" panose="02020603050405020304" pitchFamily="18" charset="0"/>
                <a:ea typeface="华文中宋" panose="02010600040101010101" pitchFamily="2" charset="-122"/>
              </a:rPr>
              <a:t>I</a:t>
            </a:r>
            <a:r>
              <a:rPr lang="en-US" altLang="zh-CN" sz="2100" b="1" baseline="30000">
                <a:latin typeface="Times New Roman" panose="02020603050405020304" pitchFamily="18" charset="0"/>
                <a:ea typeface="华文中宋" panose="02010600040101010101" pitchFamily="2" charset="-122"/>
              </a:rPr>
              <a:t>2</a:t>
            </a:r>
            <a:r>
              <a:rPr lang="en-US" altLang="zh-CN" sz="2100" b="1">
                <a:latin typeface="Times New Roman" panose="02020603050405020304" pitchFamily="18" charset="0"/>
                <a:ea typeface="华文中宋" panose="02010600040101010101" pitchFamily="2" charset="-122"/>
              </a:rPr>
              <a:t>C</a:t>
            </a:r>
            <a:r>
              <a:rPr lang="zh-CN" altLang="en-US" sz="2100" b="1">
                <a:latin typeface="Times New Roman" panose="02020603050405020304" pitchFamily="18" charset="0"/>
                <a:ea typeface="华文中宋" panose="02010600040101010101" pitchFamily="2" charset="-122"/>
              </a:rPr>
              <a:t>总线上传送的数据信号是广义的，既包括</a:t>
            </a:r>
            <a:r>
              <a:rPr lang="zh-CN" altLang="en-US" sz="2100" b="1">
                <a:solidFill>
                  <a:srgbClr val="FF0000"/>
                </a:solidFill>
                <a:latin typeface="Times New Roman" panose="02020603050405020304" pitchFamily="18" charset="0"/>
                <a:ea typeface="华文中宋" panose="02010600040101010101" pitchFamily="2" charset="-122"/>
              </a:rPr>
              <a:t>地址信号</a:t>
            </a:r>
            <a:r>
              <a:rPr lang="zh-CN" altLang="en-US" sz="2100" b="1">
                <a:latin typeface="Times New Roman" panose="02020603050405020304" pitchFamily="18" charset="0"/>
                <a:ea typeface="华文中宋" panose="02010600040101010101" pitchFamily="2" charset="-122"/>
              </a:rPr>
              <a:t>，又包括真正的</a:t>
            </a:r>
            <a:r>
              <a:rPr lang="zh-CN" altLang="en-US" sz="2100" b="1">
                <a:solidFill>
                  <a:srgbClr val="FF0000"/>
                </a:solidFill>
                <a:latin typeface="Times New Roman" panose="02020603050405020304" pitchFamily="18" charset="0"/>
                <a:ea typeface="华文中宋" panose="02010600040101010101" pitchFamily="2" charset="-122"/>
              </a:rPr>
              <a:t>数据信号</a:t>
            </a:r>
            <a:r>
              <a:rPr lang="zh-CN" altLang="en-US" sz="2100" b="1">
                <a:latin typeface="Times New Roman" panose="02020603050405020304" pitchFamily="18" charset="0"/>
                <a:ea typeface="华文中宋" panose="02010600040101010101" pitchFamily="2" charset="-122"/>
              </a:rPr>
              <a:t>。</a:t>
            </a:r>
            <a:endParaRPr lang="zh-CN" altLang="en-US" sz="2100" b="1" dirty="0">
              <a:latin typeface="Times New Roman" panose="02020603050405020304" pitchFamily="18" charset="0"/>
              <a:ea typeface="华文中宋" panose="02010600040101010101" pitchFamily="2" charset="-122"/>
            </a:endParaRPr>
          </a:p>
        </p:txBody>
      </p:sp>
      <p:sp>
        <p:nvSpPr>
          <p:cNvPr id="10" name="Rectangle 15">
            <a:extLst>
              <a:ext uri="{FF2B5EF4-FFF2-40B4-BE49-F238E27FC236}">
                <a16:creationId xmlns:a16="http://schemas.microsoft.com/office/drawing/2014/main" id="{24A8E9BE-0602-4246-931A-FD63F5F9B39B}"/>
              </a:ext>
            </a:extLst>
          </p:cNvPr>
          <p:cNvSpPr>
            <a:spLocks noChangeArrowheads="1"/>
          </p:cNvSpPr>
          <p:nvPr/>
        </p:nvSpPr>
        <p:spPr bwMode="auto">
          <a:xfrm>
            <a:off x="1992313" y="4581526"/>
            <a:ext cx="8424862"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441325" indent="-261938">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lvl="1">
              <a:lnSpc>
                <a:spcPct val="120000"/>
              </a:lnSpc>
              <a:buClr>
                <a:schemeClr val="folHlink"/>
              </a:buClr>
              <a:buSzTx/>
              <a:buFont typeface="Wingdings" panose="05000000000000000000" pitchFamily="2" charset="2"/>
              <a:buChar char="Ø"/>
            </a:pPr>
            <a:r>
              <a:rPr lang="zh-CN" altLang="en-US" sz="2400" b="1">
                <a:latin typeface="Times New Roman" panose="02020603050405020304" pitchFamily="18" charset="0"/>
                <a:ea typeface="华文中宋" panose="02010600040101010101" pitchFamily="2" charset="-122"/>
              </a:rPr>
              <a:t>每次数据传送</a:t>
            </a:r>
            <a:r>
              <a:rPr lang="zh-CN" altLang="en-US" sz="2400" b="1">
                <a:solidFill>
                  <a:schemeClr val="accent2"/>
                </a:solidFill>
                <a:latin typeface="Times New Roman" panose="02020603050405020304" pitchFamily="18" charset="0"/>
                <a:ea typeface="华文中宋" panose="02010600040101010101" pitchFamily="2" charset="-122"/>
              </a:rPr>
              <a:t>总是由主机产生的终止信号结束</a:t>
            </a:r>
            <a:r>
              <a:rPr lang="zh-CN" altLang="en-US" sz="2400" b="1">
                <a:latin typeface="Times New Roman" panose="02020603050405020304" pitchFamily="18" charset="0"/>
                <a:ea typeface="华文中宋" panose="02010600040101010101" pitchFamily="2" charset="-122"/>
              </a:rPr>
              <a:t>。但是，若</a:t>
            </a:r>
            <a:r>
              <a:rPr lang="zh-CN" altLang="en-US" sz="2400" b="1">
                <a:solidFill>
                  <a:srgbClr val="0000FF"/>
                </a:solidFill>
                <a:latin typeface="Times New Roman" panose="02020603050405020304" pitchFamily="18" charset="0"/>
                <a:ea typeface="华文中宋" panose="02010600040101010101" pitchFamily="2" charset="-122"/>
              </a:rPr>
              <a:t>主机希望继续占用总线进行新的数据传送，</a:t>
            </a:r>
            <a:r>
              <a:rPr lang="zh-CN" altLang="en-US" sz="2400" b="1">
                <a:latin typeface="Times New Roman" panose="02020603050405020304" pitchFamily="18" charset="0"/>
                <a:ea typeface="华文中宋" panose="02010600040101010101" pitchFamily="2" charset="-122"/>
              </a:rPr>
              <a:t>则</a:t>
            </a:r>
            <a:r>
              <a:rPr lang="zh-CN" altLang="en-US" sz="2400" b="1">
                <a:solidFill>
                  <a:srgbClr val="0000FF"/>
                </a:solidFill>
                <a:latin typeface="Times New Roman" panose="02020603050405020304" pitchFamily="18" charset="0"/>
                <a:ea typeface="华文中宋" panose="02010600040101010101" pitchFamily="2" charset="-122"/>
              </a:rPr>
              <a:t>可以不产生终止信号，</a:t>
            </a:r>
            <a:r>
              <a:rPr lang="zh-CN" altLang="en-US" sz="2400" b="1">
                <a:latin typeface="Times New Roman" panose="02020603050405020304" pitchFamily="18" charset="0"/>
                <a:ea typeface="华文中宋" panose="02010600040101010101" pitchFamily="2" charset="-122"/>
              </a:rPr>
              <a:t>马上</a:t>
            </a:r>
            <a:r>
              <a:rPr lang="zh-CN" altLang="en-US" sz="2400" b="1">
                <a:solidFill>
                  <a:srgbClr val="0000FF"/>
                </a:solidFill>
                <a:latin typeface="Times New Roman" panose="02020603050405020304" pitchFamily="18" charset="0"/>
                <a:ea typeface="华文中宋" panose="02010600040101010101" pitchFamily="2" charset="-122"/>
              </a:rPr>
              <a:t>再次发出起始信号对另一从机进行寻址</a:t>
            </a:r>
            <a:r>
              <a:rPr lang="zh-CN" altLang="en-US" sz="2400" b="1">
                <a:latin typeface="Times New Roman" panose="02020603050405020304" pitchFamily="18" charset="0"/>
                <a:ea typeface="华文中宋" panose="02010600040101010101" pitchFamily="2" charset="-122"/>
              </a:rPr>
              <a:t>。 </a:t>
            </a:r>
          </a:p>
        </p:txBody>
      </p:sp>
      <p:grpSp>
        <p:nvGrpSpPr>
          <p:cNvPr id="11" name="Group 18">
            <a:extLst>
              <a:ext uri="{FF2B5EF4-FFF2-40B4-BE49-F238E27FC236}">
                <a16:creationId xmlns:a16="http://schemas.microsoft.com/office/drawing/2014/main" id="{4B471DE8-636B-44AF-B345-432D3B08F33C}"/>
              </a:ext>
            </a:extLst>
          </p:cNvPr>
          <p:cNvGrpSpPr>
            <a:grpSpLocks/>
          </p:cNvGrpSpPr>
          <p:nvPr/>
        </p:nvGrpSpPr>
        <p:grpSpPr bwMode="auto">
          <a:xfrm>
            <a:off x="1919289" y="2492375"/>
            <a:ext cx="8351837" cy="1944688"/>
            <a:chOff x="249" y="1570"/>
            <a:chExt cx="5261" cy="1225"/>
          </a:xfrm>
        </p:grpSpPr>
        <p:sp>
          <p:nvSpPr>
            <p:cNvPr id="12" name="Rectangle 14">
              <a:extLst>
                <a:ext uri="{FF2B5EF4-FFF2-40B4-BE49-F238E27FC236}">
                  <a16:creationId xmlns:a16="http://schemas.microsoft.com/office/drawing/2014/main" id="{EE89A9E6-2EAE-4956-9456-C5BAA98CF957}"/>
                </a:ext>
              </a:extLst>
            </p:cNvPr>
            <p:cNvSpPr>
              <a:spLocks noChangeArrowheads="1"/>
            </p:cNvSpPr>
            <p:nvPr/>
          </p:nvSpPr>
          <p:spPr bwMode="auto">
            <a:xfrm>
              <a:off x="249" y="1570"/>
              <a:ext cx="5261" cy="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19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15963" indent="239713">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20000"/>
                </a:lnSpc>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在起始信号后必须传送一个从机的</a:t>
              </a:r>
              <a:r>
                <a:rPr lang="zh-CN" altLang="en-US" sz="2400" b="1" dirty="0">
                  <a:solidFill>
                    <a:schemeClr val="accent2"/>
                  </a:solidFill>
                  <a:latin typeface="Times New Roman" panose="02020603050405020304" pitchFamily="18" charset="0"/>
                  <a:ea typeface="华文中宋" panose="02010600040101010101" pitchFamily="2" charset="-122"/>
                </a:rPr>
                <a:t>地址</a:t>
              </a:r>
              <a:r>
                <a:rPr lang="zh-CN" altLang="en-US" sz="2400" b="1" dirty="0">
                  <a:latin typeface="Times New Roman" panose="02020603050405020304" pitchFamily="18" charset="0"/>
                  <a:ea typeface="华文中宋" panose="02010600040101010101" pitchFamily="2" charset="-122"/>
                </a:rPr>
                <a:t>（</a:t>
              </a:r>
              <a:r>
                <a:rPr lang="en-US" altLang="zh-CN" sz="2400" b="1" dirty="0">
                  <a:solidFill>
                    <a:schemeClr val="accent2"/>
                  </a:solidFill>
                  <a:latin typeface="Times New Roman" panose="02020603050405020304" pitchFamily="18" charset="0"/>
                  <a:ea typeface="华文中宋" panose="02010600040101010101" pitchFamily="2" charset="-122"/>
                </a:rPr>
                <a:t>7</a:t>
              </a:r>
              <a:r>
                <a:rPr lang="zh-CN" altLang="en-US" sz="2400" b="1" dirty="0">
                  <a:solidFill>
                    <a:schemeClr val="accent2"/>
                  </a:solidFill>
                  <a:latin typeface="Times New Roman" panose="02020603050405020304" pitchFamily="18" charset="0"/>
                  <a:ea typeface="华文中宋" panose="02010600040101010101" pitchFamily="2" charset="-122"/>
                </a:rPr>
                <a:t>位</a:t>
              </a:r>
              <a:r>
                <a:rPr lang="zh-CN" altLang="en-US" sz="2400" b="1" dirty="0">
                  <a:latin typeface="Times New Roman" panose="02020603050405020304" pitchFamily="18" charset="0"/>
                  <a:ea typeface="华文中宋" panose="02010600040101010101" pitchFamily="2" charset="-122"/>
                </a:rPr>
                <a:t>）</a:t>
              </a:r>
              <a:r>
                <a:rPr lang="en-US" altLang="zh-CN" sz="2400" b="1" dirty="0">
                  <a:latin typeface="Times New Roman" panose="02020603050405020304" pitchFamily="18" charset="0"/>
                  <a:ea typeface="华文中宋" panose="02010600040101010101" pitchFamily="2" charset="-122"/>
                </a:rPr>
                <a:t>;</a:t>
              </a:r>
            </a:p>
            <a:p>
              <a:pPr>
                <a:lnSpc>
                  <a:spcPct val="120000"/>
                </a:lnSpc>
                <a:buClr>
                  <a:schemeClr val="folHlink"/>
                </a:buClr>
                <a:buSzTx/>
                <a:buFont typeface="Wingdings" panose="05000000000000000000" pitchFamily="2" charset="2"/>
                <a:buChar char="Ø"/>
              </a:pPr>
              <a:r>
                <a:rPr lang="zh-CN" altLang="en-US" sz="2400" b="1" dirty="0">
                  <a:solidFill>
                    <a:srgbClr val="0000FF"/>
                  </a:solidFill>
                  <a:latin typeface="Times New Roman" panose="02020603050405020304" pitchFamily="18" charset="0"/>
                  <a:ea typeface="华文中宋" panose="02010600040101010101" pitchFamily="2" charset="-122"/>
                </a:rPr>
                <a:t>第</a:t>
              </a:r>
              <a:r>
                <a:rPr lang="en-US" altLang="zh-CN" sz="2400" b="1" dirty="0">
                  <a:solidFill>
                    <a:srgbClr val="0000FF"/>
                  </a:solidFill>
                  <a:latin typeface="Times New Roman" panose="02020603050405020304" pitchFamily="18" charset="0"/>
                  <a:ea typeface="华文中宋" panose="02010600040101010101" pitchFamily="2" charset="-122"/>
                </a:rPr>
                <a:t>8</a:t>
              </a:r>
              <a:r>
                <a:rPr lang="zh-CN" altLang="en-US" sz="2400" b="1" dirty="0">
                  <a:solidFill>
                    <a:srgbClr val="0000FF"/>
                  </a:solidFill>
                  <a:latin typeface="Times New Roman" panose="02020603050405020304" pitchFamily="18" charset="0"/>
                  <a:ea typeface="华文中宋" panose="02010600040101010101" pitchFamily="2" charset="-122"/>
                </a:rPr>
                <a:t>位</a:t>
              </a:r>
              <a:r>
                <a:rPr lang="zh-CN" altLang="en-US" sz="2400" b="1" dirty="0">
                  <a:latin typeface="Times New Roman" panose="02020603050405020304" pitchFamily="18" charset="0"/>
                  <a:ea typeface="华文中宋" panose="02010600040101010101" pitchFamily="2" charset="-122"/>
                </a:rPr>
                <a:t>是数据的</a:t>
              </a:r>
              <a:r>
                <a:rPr lang="zh-CN" altLang="en-US" sz="2400" b="1" dirty="0">
                  <a:solidFill>
                    <a:srgbClr val="0000FF"/>
                  </a:solidFill>
                  <a:latin typeface="Times New Roman" panose="02020603050405020304" pitchFamily="18" charset="0"/>
                  <a:ea typeface="华文中宋" panose="02010600040101010101" pitchFamily="2" charset="-122"/>
                </a:rPr>
                <a:t>传送方向位</a:t>
              </a:r>
              <a:r>
                <a:rPr lang="zh-CN" altLang="en-US" sz="2400" b="1" dirty="0">
                  <a:latin typeface="Times New Roman" panose="02020603050405020304" pitchFamily="18" charset="0"/>
                  <a:ea typeface="华文中宋" panose="02010600040101010101" pitchFamily="2" charset="-122"/>
                </a:rPr>
                <a:t>（</a:t>
              </a:r>
              <a:r>
                <a:rPr lang="en-US" altLang="zh-CN" sz="2400" b="1" dirty="0">
                  <a:solidFill>
                    <a:srgbClr val="0000FF"/>
                  </a:solidFill>
                  <a:latin typeface="Times New Roman" panose="02020603050405020304" pitchFamily="18" charset="0"/>
                  <a:ea typeface="华文中宋" panose="02010600040101010101" pitchFamily="2" charset="-122"/>
                </a:rPr>
                <a:t>R/W</a:t>
              </a:r>
              <a:r>
                <a:rPr lang="zh-CN" altLang="en-US" sz="2400" b="1" dirty="0">
                  <a:latin typeface="Times New Roman" panose="02020603050405020304" pitchFamily="18" charset="0"/>
                  <a:ea typeface="华文中宋" panose="02010600040101010101" pitchFamily="2" charset="-122"/>
                </a:rPr>
                <a:t>）</a:t>
              </a:r>
              <a:r>
                <a:rPr lang="en-US" altLang="zh-CN" sz="2400" b="1" dirty="0">
                  <a:latin typeface="Times New Roman" panose="02020603050405020304" pitchFamily="18" charset="0"/>
                  <a:ea typeface="华文中宋" panose="02010600040101010101" pitchFamily="2" charset="-122"/>
                </a:rPr>
                <a:t>:</a:t>
              </a:r>
            </a:p>
            <a:p>
              <a:pPr lvl="1">
                <a:lnSpc>
                  <a:spcPct val="120000"/>
                </a:lnSpc>
                <a:buSzTx/>
                <a:buFont typeface="Wingdings" panose="05000000000000000000" pitchFamily="2" charset="2"/>
                <a:buChar char="ü"/>
              </a:pPr>
              <a:r>
                <a:rPr lang="zh-CN" altLang="en-US" sz="2400" b="1" dirty="0">
                  <a:latin typeface="Times New Roman" panose="02020603050405020304" pitchFamily="18" charset="0"/>
                  <a:ea typeface="华文中宋" panose="02010600040101010101" pitchFamily="2" charset="-122"/>
                </a:rPr>
                <a:t>用“</a:t>
              </a:r>
              <a:r>
                <a:rPr lang="en-US" altLang="zh-CN" sz="2400" b="1" dirty="0">
                  <a:solidFill>
                    <a:srgbClr val="FF0000"/>
                  </a:solidFill>
                  <a:latin typeface="Times New Roman" panose="02020603050405020304" pitchFamily="18" charset="0"/>
                  <a:ea typeface="华文中宋" panose="02010600040101010101" pitchFamily="2" charset="-122"/>
                </a:rPr>
                <a:t>0</a:t>
              </a:r>
              <a:r>
                <a:rPr lang="en-US" altLang="zh-CN" sz="2400" b="1" dirty="0">
                  <a:latin typeface="Times New Roman" panose="02020603050405020304" pitchFamily="18" charset="0"/>
                  <a:ea typeface="华文中宋" panose="02010600040101010101" pitchFamily="2" charset="-122"/>
                </a:rPr>
                <a:t>”</a:t>
              </a:r>
              <a:r>
                <a:rPr lang="zh-CN" altLang="en-US" sz="2400" b="1" dirty="0">
                  <a:latin typeface="Times New Roman" panose="02020603050405020304" pitchFamily="18" charset="0"/>
                  <a:ea typeface="华文中宋" panose="02010600040101010101" pitchFamily="2" charset="-122"/>
                </a:rPr>
                <a:t>表示</a:t>
              </a:r>
              <a:r>
                <a:rPr lang="zh-CN" altLang="en-US" sz="2400" b="1" dirty="0">
                  <a:solidFill>
                    <a:srgbClr val="FF0000"/>
                  </a:solidFill>
                  <a:latin typeface="Times New Roman" panose="02020603050405020304" pitchFamily="18" charset="0"/>
                  <a:ea typeface="华文中宋" panose="02010600040101010101" pitchFamily="2" charset="-122"/>
                </a:rPr>
                <a:t>主机发送数据</a:t>
              </a:r>
              <a:r>
                <a:rPr lang="zh-CN" altLang="en-US" sz="2400" b="1" dirty="0">
                  <a:latin typeface="Times New Roman" panose="02020603050405020304" pitchFamily="18" charset="0"/>
                  <a:ea typeface="华文中宋" panose="02010600040101010101" pitchFamily="2" charset="-122"/>
                </a:rPr>
                <a:t>（</a:t>
              </a:r>
              <a:r>
                <a:rPr lang="en-US" altLang="zh-CN" sz="2400" b="1" dirty="0">
                  <a:latin typeface="Times New Roman" panose="02020603050405020304" pitchFamily="18" charset="0"/>
                  <a:ea typeface="华文中宋" panose="02010600040101010101" pitchFamily="2" charset="-122"/>
                </a:rPr>
                <a:t>T</a:t>
              </a:r>
              <a:r>
                <a:rPr lang="zh-CN" altLang="en-US" sz="2400" b="1" dirty="0">
                  <a:latin typeface="Times New Roman" panose="02020603050405020304" pitchFamily="18" charset="0"/>
                  <a:ea typeface="华文中宋" panose="02010600040101010101" pitchFamily="2" charset="-122"/>
                </a:rPr>
                <a:t>），</a:t>
              </a:r>
            </a:p>
            <a:p>
              <a:pPr lvl="1">
                <a:lnSpc>
                  <a:spcPct val="120000"/>
                </a:lnSpc>
                <a:buSzTx/>
                <a:buFont typeface="Wingdings" panose="05000000000000000000" pitchFamily="2" charset="2"/>
                <a:buChar char="ü"/>
              </a:pPr>
              <a:r>
                <a:rPr lang="zh-CN" altLang="en-US" sz="2400" b="1" dirty="0">
                  <a:latin typeface="Times New Roman" panose="02020603050405020304" pitchFamily="18" charset="0"/>
                  <a:ea typeface="华文中宋" panose="02010600040101010101" pitchFamily="2" charset="-122"/>
                </a:rPr>
                <a:t>用“</a:t>
              </a:r>
              <a:r>
                <a:rPr lang="en-US" altLang="zh-CN" sz="2400" b="1" dirty="0">
                  <a:solidFill>
                    <a:schemeClr val="hlink"/>
                  </a:solidFill>
                  <a:latin typeface="Times New Roman" panose="02020603050405020304" pitchFamily="18" charset="0"/>
                  <a:ea typeface="华文中宋" panose="02010600040101010101" pitchFamily="2" charset="-122"/>
                </a:rPr>
                <a:t>1</a:t>
              </a:r>
              <a:r>
                <a:rPr lang="en-US" altLang="zh-CN" sz="2400" b="1" dirty="0">
                  <a:latin typeface="Times New Roman" panose="02020603050405020304" pitchFamily="18" charset="0"/>
                  <a:ea typeface="华文中宋" panose="02010600040101010101" pitchFamily="2" charset="-122"/>
                </a:rPr>
                <a:t>”</a:t>
              </a:r>
              <a:r>
                <a:rPr lang="zh-CN" altLang="en-US" sz="2400" b="1" dirty="0">
                  <a:latin typeface="Times New Roman" panose="02020603050405020304" pitchFamily="18" charset="0"/>
                  <a:ea typeface="华文中宋" panose="02010600040101010101" pitchFamily="2" charset="-122"/>
                </a:rPr>
                <a:t>表示</a:t>
              </a:r>
              <a:r>
                <a:rPr lang="zh-CN" altLang="en-US" sz="2400" b="1" dirty="0">
                  <a:solidFill>
                    <a:schemeClr val="hlink"/>
                  </a:solidFill>
                  <a:latin typeface="Times New Roman" panose="02020603050405020304" pitchFamily="18" charset="0"/>
                  <a:ea typeface="华文中宋" panose="02010600040101010101" pitchFamily="2" charset="-122"/>
                </a:rPr>
                <a:t>主机接收数据</a:t>
              </a:r>
              <a:r>
                <a:rPr lang="zh-CN" altLang="en-US" sz="2400" b="1" dirty="0">
                  <a:latin typeface="Times New Roman" panose="02020603050405020304" pitchFamily="18" charset="0"/>
                  <a:ea typeface="华文中宋" panose="02010600040101010101" pitchFamily="2" charset="-122"/>
                </a:rPr>
                <a:t>（</a:t>
              </a:r>
              <a:r>
                <a:rPr lang="en-US" altLang="zh-CN" sz="2400" b="1" dirty="0">
                  <a:latin typeface="Times New Roman" panose="02020603050405020304" pitchFamily="18" charset="0"/>
                  <a:ea typeface="华文中宋" panose="02010600040101010101" pitchFamily="2" charset="-122"/>
                </a:rPr>
                <a:t>R</a:t>
              </a:r>
              <a:r>
                <a:rPr lang="zh-CN" altLang="en-US" sz="2400" b="1" dirty="0">
                  <a:latin typeface="Times New Roman" panose="02020603050405020304" pitchFamily="18" charset="0"/>
                  <a:ea typeface="华文中宋" panose="02010600040101010101" pitchFamily="2" charset="-122"/>
                </a:rPr>
                <a:t>）。</a:t>
              </a:r>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3198" y="1979"/>
              <a:ext cx="22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34384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11</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数据传送格式 数据帧格式</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2" name="灯片编号占位符 3">
            <a:extLst>
              <a:ext uri="{FF2B5EF4-FFF2-40B4-BE49-F238E27FC236}">
                <a16:creationId xmlns:a16="http://schemas.microsoft.com/office/drawing/2014/main" id="{ED6A6BA3-ADF8-4BF2-912B-6032B2CEE488}"/>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CC808F64-8B15-4D8B-8377-F6CA675FCE17}" type="slidenum">
              <a:rPr lang="zh-CN" altLang="en-US" sz="1200">
                <a:solidFill>
                  <a:schemeClr val="bg1"/>
                </a:solidFill>
              </a:rPr>
              <a:pPr algn="r" eaLnBrk="1" hangingPunct="1">
                <a:spcBef>
                  <a:spcPct val="0"/>
                </a:spcBef>
                <a:buClrTx/>
                <a:buSzTx/>
                <a:buFontTx/>
                <a:buNone/>
              </a:pPr>
              <a:t>11</a:t>
            </a:fld>
            <a:endParaRPr lang="en-US" altLang="zh-CN" sz="1200">
              <a:solidFill>
                <a:schemeClr val="bg1"/>
              </a:solidFill>
            </a:endParaRPr>
          </a:p>
        </p:txBody>
      </p:sp>
      <p:sp>
        <p:nvSpPr>
          <p:cNvPr id="23" name="Rectangle 2">
            <a:extLst>
              <a:ext uri="{FF2B5EF4-FFF2-40B4-BE49-F238E27FC236}">
                <a16:creationId xmlns:a16="http://schemas.microsoft.com/office/drawing/2014/main" id="{D0846494-6409-4F8C-94B4-06A9CE8A54C4}"/>
              </a:ext>
            </a:extLst>
          </p:cNvPr>
          <p:cNvSpPr txBox="1">
            <a:spLocks noChangeArrowheads="1"/>
          </p:cNvSpPr>
          <p:nvPr/>
        </p:nvSpPr>
        <p:spPr bwMode="auto">
          <a:xfrm>
            <a:off x="2135188" y="2200276"/>
            <a:ext cx="799306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pPr>
            <a:r>
              <a:rPr lang="en-US" altLang="zh-CN" sz="2100" b="1" dirty="0">
                <a:latin typeface="Times New Roman" panose="02020603050405020304" pitchFamily="18" charset="0"/>
                <a:ea typeface="华文中宋" panose="02010600040101010101" pitchFamily="2" charset="-122"/>
              </a:rPr>
              <a:t>A</a:t>
            </a:r>
            <a:r>
              <a:rPr lang="zh-CN" altLang="en-US" sz="2100" b="1" dirty="0">
                <a:latin typeface="Times New Roman" panose="02020603050405020304" pitchFamily="18" charset="0"/>
                <a:ea typeface="华文中宋" panose="02010600040101010101" pitchFamily="2" charset="-122"/>
              </a:rPr>
              <a:t>、</a:t>
            </a:r>
            <a:r>
              <a:rPr lang="zh-CN" altLang="en-US" sz="2100" b="1" dirty="0">
                <a:solidFill>
                  <a:srgbClr val="FF0000"/>
                </a:solidFill>
                <a:latin typeface="Times New Roman" panose="02020603050405020304" pitchFamily="18" charset="0"/>
                <a:ea typeface="华文中宋" panose="02010600040101010101" pitchFamily="2" charset="-122"/>
              </a:rPr>
              <a:t>主机向从机发送数据</a:t>
            </a:r>
            <a:r>
              <a:rPr lang="zh-CN" altLang="en-US" sz="2100" b="1" dirty="0">
                <a:latin typeface="Times New Roman" panose="02020603050405020304" pitchFamily="18" charset="0"/>
                <a:ea typeface="华文中宋" panose="02010600040101010101" pitchFamily="2" charset="-122"/>
              </a:rPr>
              <a:t>，数据</a:t>
            </a:r>
            <a:r>
              <a:rPr lang="zh-CN" altLang="en-US" sz="2100" b="1" dirty="0">
                <a:solidFill>
                  <a:srgbClr val="FF0000"/>
                </a:solidFill>
                <a:latin typeface="Times New Roman" panose="02020603050405020304" pitchFamily="18" charset="0"/>
                <a:ea typeface="华文中宋" panose="02010600040101010101" pitchFamily="2" charset="-122"/>
              </a:rPr>
              <a:t>传送方向</a:t>
            </a:r>
            <a:r>
              <a:rPr lang="zh-CN" altLang="en-US" sz="2100" b="1" dirty="0">
                <a:latin typeface="Times New Roman" panose="02020603050405020304" pitchFamily="18" charset="0"/>
                <a:ea typeface="华文中宋" panose="02010600040101010101" pitchFamily="2" charset="-122"/>
              </a:rPr>
              <a:t>在整个传送过程中</a:t>
            </a:r>
            <a:r>
              <a:rPr lang="zh-CN" altLang="en-US" sz="2100" b="1" dirty="0">
                <a:solidFill>
                  <a:srgbClr val="FF0000"/>
                </a:solidFill>
                <a:latin typeface="Times New Roman" panose="02020603050405020304" pitchFamily="18" charset="0"/>
                <a:ea typeface="华文中宋" panose="02010600040101010101" pitchFamily="2" charset="-122"/>
              </a:rPr>
              <a:t>不变</a:t>
            </a:r>
            <a:r>
              <a:rPr lang="zh-CN" altLang="en-US" sz="2100" b="1" dirty="0">
                <a:latin typeface="Times New Roman" panose="02020603050405020304" pitchFamily="18" charset="0"/>
                <a:ea typeface="华文中宋" panose="02010600040101010101" pitchFamily="2" charset="-122"/>
              </a:rPr>
              <a:t>。</a:t>
            </a:r>
          </a:p>
        </p:txBody>
      </p:sp>
      <p:sp>
        <p:nvSpPr>
          <p:cNvPr id="24" name="Oval 3">
            <a:extLst>
              <a:ext uri="{FF2B5EF4-FFF2-40B4-BE49-F238E27FC236}">
                <a16:creationId xmlns:a16="http://schemas.microsoft.com/office/drawing/2014/main" id="{97B3570D-43F5-4C6E-810A-41C003BAB484}"/>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25" name="Rectangle 4">
            <a:extLst>
              <a:ext uri="{FF2B5EF4-FFF2-40B4-BE49-F238E27FC236}">
                <a16:creationId xmlns:a16="http://schemas.microsoft.com/office/drawing/2014/main" id="{E44BC695-F518-4AA5-8C54-29A0FF5C26CC}"/>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26" name="Rectangle 6">
            <a:extLst>
              <a:ext uri="{FF2B5EF4-FFF2-40B4-BE49-F238E27FC236}">
                <a16:creationId xmlns:a16="http://schemas.microsoft.com/office/drawing/2014/main" id="{DC62F0C6-C4C6-437B-87F9-19A343EE6BB2}"/>
              </a:ext>
            </a:extLst>
          </p:cNvPr>
          <p:cNvSpPr>
            <a:spLocks noChangeArrowheads="1"/>
          </p:cNvSpPr>
          <p:nvPr/>
        </p:nvSpPr>
        <p:spPr bwMode="auto">
          <a:xfrm>
            <a:off x="1524001" y="284098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27" name="Rectangle 12">
            <a:extLst>
              <a:ext uri="{FF2B5EF4-FFF2-40B4-BE49-F238E27FC236}">
                <a16:creationId xmlns:a16="http://schemas.microsoft.com/office/drawing/2014/main" id="{7706EF73-98EF-4AA4-B99C-1094497C9EFF}"/>
              </a:ext>
            </a:extLst>
          </p:cNvPr>
          <p:cNvSpPr>
            <a:spLocks noChangeArrowheads="1"/>
          </p:cNvSpPr>
          <p:nvPr/>
        </p:nvSpPr>
        <p:spPr bwMode="auto">
          <a:xfrm>
            <a:off x="2063750" y="4076701"/>
            <a:ext cx="8135938"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None/>
            </a:pPr>
            <a:r>
              <a:rPr lang="zh-CN" altLang="en-US" sz="2400" b="1" dirty="0">
                <a:latin typeface="Times New Roman" panose="02020603050405020304" pitchFamily="18" charset="0"/>
                <a:ea typeface="华文中宋" panose="02010600040101010101" pitchFamily="2" charset="-122"/>
              </a:rPr>
              <a:t>有阴影部分表示数据由主机向从机传送，无阴影部分则表示数据由从机向主机传送。</a:t>
            </a:r>
          </a:p>
          <a:p>
            <a:pPr>
              <a:lnSpc>
                <a:spcPct val="110000"/>
              </a:lnSpc>
              <a:buClr>
                <a:schemeClr val="folHlink"/>
              </a:buClr>
              <a:buSzTx/>
              <a:buFont typeface="Wingdings" panose="05000000000000000000" pitchFamily="2" charset="2"/>
              <a:buNone/>
            </a:pPr>
            <a:r>
              <a:rPr lang="en-US" altLang="zh-CN" sz="2400" b="1" dirty="0">
                <a:solidFill>
                  <a:srgbClr val="0000FF"/>
                </a:solidFill>
                <a:latin typeface="Times New Roman" panose="02020603050405020304" pitchFamily="18" charset="0"/>
                <a:ea typeface="华文中宋" panose="02010600040101010101" pitchFamily="2" charset="-122"/>
              </a:rPr>
              <a:t>A</a:t>
            </a:r>
            <a:r>
              <a:rPr lang="zh-CN" altLang="en-US" sz="2400" b="1" dirty="0">
                <a:solidFill>
                  <a:srgbClr val="0000FF"/>
                </a:solidFill>
                <a:latin typeface="Times New Roman" panose="02020603050405020304" pitchFamily="18" charset="0"/>
                <a:ea typeface="华文中宋" panose="02010600040101010101" pitchFamily="2" charset="-122"/>
              </a:rPr>
              <a:t>表示应答，</a:t>
            </a:r>
            <a:r>
              <a:rPr lang="en-US" altLang="zh-CN" sz="2400" b="1" dirty="0">
                <a:solidFill>
                  <a:srgbClr val="0000FF"/>
                </a:solidFill>
                <a:latin typeface="Times New Roman" panose="02020603050405020304" pitchFamily="18" charset="0"/>
                <a:ea typeface="华文中宋" panose="02010600040101010101" pitchFamily="2" charset="-122"/>
              </a:rPr>
              <a:t>/A</a:t>
            </a:r>
            <a:r>
              <a:rPr lang="zh-CN" altLang="en-US" sz="2400" b="1" dirty="0">
                <a:solidFill>
                  <a:srgbClr val="0000FF"/>
                </a:solidFill>
                <a:latin typeface="Times New Roman" panose="02020603050405020304" pitchFamily="18" charset="0"/>
                <a:ea typeface="华文中宋" panose="02010600040101010101" pitchFamily="2" charset="-122"/>
              </a:rPr>
              <a:t>表示非应答</a:t>
            </a:r>
            <a:r>
              <a:rPr lang="zh-CN" altLang="en-US" sz="2400" b="1" dirty="0">
                <a:latin typeface="Times New Roman" panose="02020603050405020304" pitchFamily="18" charset="0"/>
                <a:ea typeface="华文中宋" panose="02010600040101010101" pitchFamily="2" charset="-122"/>
              </a:rPr>
              <a:t>（高电平）。</a:t>
            </a:r>
            <a:r>
              <a:rPr lang="en-US" altLang="zh-CN" sz="2400" b="1" dirty="0">
                <a:latin typeface="Times New Roman" panose="02020603050405020304" pitchFamily="18" charset="0"/>
                <a:ea typeface="华文中宋" panose="02010600040101010101" pitchFamily="2" charset="-122"/>
              </a:rPr>
              <a:t>S</a:t>
            </a:r>
            <a:r>
              <a:rPr lang="zh-CN" altLang="en-US" sz="2400" b="1" dirty="0">
                <a:latin typeface="Times New Roman" panose="02020603050405020304" pitchFamily="18" charset="0"/>
                <a:ea typeface="华文中宋" panose="02010600040101010101" pitchFamily="2" charset="-122"/>
              </a:rPr>
              <a:t>表示起始信号，</a:t>
            </a:r>
            <a:r>
              <a:rPr lang="en-US" altLang="zh-CN" sz="2400" b="1" dirty="0">
                <a:latin typeface="Times New Roman" panose="02020603050405020304" pitchFamily="18" charset="0"/>
                <a:ea typeface="华文中宋" panose="02010600040101010101" pitchFamily="2" charset="-122"/>
              </a:rPr>
              <a:t>P</a:t>
            </a:r>
            <a:r>
              <a:rPr lang="zh-CN" altLang="en-US" sz="2400" b="1" dirty="0">
                <a:latin typeface="Times New Roman" panose="02020603050405020304" pitchFamily="18" charset="0"/>
                <a:ea typeface="华文中宋" panose="02010600040101010101" pitchFamily="2" charset="-122"/>
              </a:rPr>
              <a:t>表示终止信号。</a:t>
            </a:r>
          </a:p>
        </p:txBody>
      </p:sp>
      <p:pic>
        <p:nvPicPr>
          <p:cNvPr id="28" name="Picture 13">
            <a:extLst>
              <a:ext uri="{FF2B5EF4-FFF2-40B4-BE49-F238E27FC236}">
                <a16:creationId xmlns:a16="http://schemas.microsoft.com/office/drawing/2014/main" id="{8565B826-5F9B-4D21-BDD5-0ADF6A867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1088" y="2924175"/>
            <a:ext cx="7416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14">
            <a:extLst>
              <a:ext uri="{FF2B5EF4-FFF2-40B4-BE49-F238E27FC236}">
                <a16:creationId xmlns:a16="http://schemas.microsoft.com/office/drawing/2014/main" id="{9588C79D-0EB4-4A6F-908D-CE0603BAE0F8}"/>
              </a:ext>
            </a:extLst>
          </p:cNvPr>
          <p:cNvSpPr>
            <a:spLocks noChangeArrowheads="1"/>
          </p:cNvSpPr>
          <p:nvPr/>
        </p:nvSpPr>
        <p:spPr bwMode="auto">
          <a:xfrm>
            <a:off x="1847851" y="1125538"/>
            <a:ext cx="84248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20000"/>
              </a:lnSpc>
              <a:buClr>
                <a:schemeClr val="folHlink"/>
              </a:buClr>
              <a:buSzTx/>
              <a:buFont typeface="Wingdings" panose="05000000000000000000" pitchFamily="2" charset="2"/>
              <a:buNone/>
            </a:pPr>
            <a:r>
              <a:rPr lang="en-US" altLang="zh-CN" sz="2400" b="1" dirty="0">
                <a:latin typeface="Times New Roman" panose="02020603050405020304" pitchFamily="18" charset="0"/>
                <a:ea typeface="华文中宋" panose="02010600040101010101" pitchFamily="2" charset="-122"/>
              </a:rPr>
              <a:t>    </a:t>
            </a:r>
            <a:r>
              <a:rPr lang="zh-CN" altLang="en-US" sz="2400" b="1" dirty="0">
                <a:latin typeface="Times New Roman" panose="02020603050405020304" pitchFamily="18" charset="0"/>
                <a:ea typeface="华文中宋" panose="02010600040101010101" pitchFamily="2" charset="-122"/>
              </a:rPr>
              <a:t>在总线的一次数据传送过程中，可以有以下几种组合方式：</a:t>
            </a:r>
          </a:p>
        </p:txBody>
      </p:sp>
    </p:spTree>
    <p:extLst>
      <p:ext uri="{BB962C8B-B14F-4D97-AF65-F5344CB8AC3E}">
        <p14:creationId xmlns:p14="http://schemas.microsoft.com/office/powerpoint/2010/main" val="160158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12</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数据传送格式 数据帧格式</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12</a:t>
            </a:fld>
            <a:endParaRPr lang="en-US" altLang="zh-CN" sz="1200">
              <a:solidFill>
                <a:schemeClr val="bg1"/>
              </a:solidFill>
            </a:endParaRPr>
          </a:p>
        </p:txBody>
      </p:sp>
      <p:sp>
        <p:nvSpPr>
          <p:cNvPr id="8" name="Rectangle 2">
            <a:extLst>
              <a:ext uri="{FF2B5EF4-FFF2-40B4-BE49-F238E27FC236}">
                <a16:creationId xmlns:a16="http://schemas.microsoft.com/office/drawing/2014/main" id="{12F6980A-0BBA-4555-ACCB-9C031CBEDD66}"/>
              </a:ext>
            </a:extLst>
          </p:cNvPr>
          <p:cNvSpPr txBox="1">
            <a:spLocks noChangeArrowheads="1"/>
          </p:cNvSpPr>
          <p:nvPr/>
        </p:nvSpPr>
        <p:spPr bwMode="auto">
          <a:xfrm>
            <a:off x="1992314" y="1125539"/>
            <a:ext cx="8351837"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pPr>
            <a:r>
              <a:rPr lang="en-US" altLang="zh-CN" sz="2100" b="1" dirty="0">
                <a:latin typeface="Times New Roman" panose="02020603050405020304" pitchFamily="18" charset="0"/>
                <a:ea typeface="华文中宋" panose="02010600040101010101" pitchFamily="2" charset="-122"/>
              </a:rPr>
              <a:t>B</a:t>
            </a:r>
            <a:r>
              <a:rPr lang="zh-CN" altLang="en-US" sz="2100" b="1" dirty="0">
                <a:latin typeface="Times New Roman" panose="02020603050405020304" pitchFamily="18" charset="0"/>
                <a:ea typeface="华文中宋" panose="02010600040101010101" pitchFamily="2" charset="-122"/>
              </a:rPr>
              <a:t>、主机</a:t>
            </a:r>
            <a:r>
              <a:rPr lang="zh-CN" altLang="en-US" sz="2100" b="1" dirty="0">
                <a:solidFill>
                  <a:srgbClr val="FF0000"/>
                </a:solidFill>
                <a:latin typeface="Times New Roman" panose="02020603050405020304" pitchFamily="18" charset="0"/>
                <a:ea typeface="华文中宋" panose="02010600040101010101" pitchFamily="2" charset="-122"/>
              </a:rPr>
              <a:t>在第一个字节</a:t>
            </a:r>
            <a:r>
              <a:rPr lang="en-US" altLang="zh-CN" sz="2100" b="1" dirty="0">
                <a:latin typeface="Times New Roman" panose="02020603050405020304" pitchFamily="18" charset="0"/>
                <a:ea typeface="华文中宋" panose="02010600040101010101" pitchFamily="2" charset="-122"/>
              </a:rPr>
              <a:t>(</a:t>
            </a:r>
            <a:r>
              <a:rPr lang="zh-CN" altLang="en-US" sz="2100" b="1" dirty="0">
                <a:solidFill>
                  <a:srgbClr val="FF0000"/>
                </a:solidFill>
                <a:latin typeface="Times New Roman" panose="02020603050405020304" pitchFamily="18" charset="0"/>
                <a:ea typeface="华文中宋" panose="02010600040101010101" pitchFamily="2" charset="-122"/>
              </a:rPr>
              <a:t>寻址字节</a:t>
            </a:r>
            <a:r>
              <a:rPr lang="en-US" altLang="zh-CN" sz="2100" b="1" dirty="0">
                <a:latin typeface="Times New Roman" panose="02020603050405020304" pitchFamily="18" charset="0"/>
                <a:ea typeface="华文中宋" panose="02010600040101010101" pitchFamily="2" charset="-122"/>
              </a:rPr>
              <a:t>)</a:t>
            </a:r>
            <a:r>
              <a:rPr lang="zh-CN" altLang="en-US" sz="2100" b="1" dirty="0">
                <a:latin typeface="Times New Roman" panose="02020603050405020304" pitchFamily="18" charset="0"/>
                <a:ea typeface="华文中宋" panose="02010600040101010101" pitchFamily="2" charset="-122"/>
              </a:rPr>
              <a:t>后</a:t>
            </a:r>
            <a:r>
              <a:rPr lang="zh-CN" altLang="en-US" sz="2100" b="1" dirty="0">
                <a:solidFill>
                  <a:srgbClr val="FF0000"/>
                </a:solidFill>
                <a:latin typeface="Times New Roman" panose="02020603050405020304" pitchFamily="18" charset="0"/>
                <a:ea typeface="华文中宋" panose="02010600040101010101" pitchFamily="2" charset="-122"/>
              </a:rPr>
              <a:t>，</a:t>
            </a:r>
            <a:r>
              <a:rPr lang="zh-CN" altLang="en-US" sz="2100" b="1" dirty="0">
                <a:latin typeface="Times New Roman" panose="02020603050405020304" pitchFamily="18" charset="0"/>
                <a:ea typeface="华文中宋" panose="02010600040101010101" pitchFamily="2" charset="-122"/>
              </a:rPr>
              <a:t>立即</a:t>
            </a:r>
            <a:r>
              <a:rPr lang="zh-CN" altLang="en-US" sz="2100" b="1" dirty="0">
                <a:solidFill>
                  <a:srgbClr val="FF0000"/>
                </a:solidFill>
                <a:latin typeface="Times New Roman" panose="02020603050405020304" pitchFamily="18" charset="0"/>
                <a:ea typeface="华文中宋" panose="02010600040101010101" pitchFamily="2" charset="-122"/>
              </a:rPr>
              <a:t>由从机读数据。</a:t>
            </a:r>
          </a:p>
        </p:txBody>
      </p:sp>
      <p:sp>
        <p:nvSpPr>
          <p:cNvPr id="9" name="Oval 3">
            <a:extLst>
              <a:ext uri="{FF2B5EF4-FFF2-40B4-BE49-F238E27FC236}">
                <a16:creationId xmlns:a16="http://schemas.microsoft.com/office/drawing/2014/main" id="{12117837-CA87-494C-814A-2F956BBB368D}"/>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0" name="Rectangle 5">
            <a:extLst>
              <a:ext uri="{FF2B5EF4-FFF2-40B4-BE49-F238E27FC236}">
                <a16:creationId xmlns:a16="http://schemas.microsoft.com/office/drawing/2014/main" id="{FC050B65-2AEE-4AD5-8CBB-3506639BDBD0}"/>
              </a:ext>
            </a:extLst>
          </p:cNvPr>
          <p:cNvSpPr>
            <a:spLocks noChangeArrowheads="1"/>
          </p:cNvSpPr>
          <p:nvPr/>
        </p:nvSpPr>
        <p:spPr bwMode="auto">
          <a:xfrm>
            <a:off x="1524001" y="1778944"/>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pic>
        <p:nvPicPr>
          <p:cNvPr id="11" name="Picture 12">
            <a:extLst>
              <a:ext uri="{FF2B5EF4-FFF2-40B4-BE49-F238E27FC236}">
                <a16:creationId xmlns:a16="http://schemas.microsoft.com/office/drawing/2014/main" id="{C79016F3-4D2D-4FD2-9E7B-D80E620ECB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1700213"/>
            <a:ext cx="7993062"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6">
            <a:extLst>
              <a:ext uri="{FF2B5EF4-FFF2-40B4-BE49-F238E27FC236}">
                <a16:creationId xmlns:a16="http://schemas.microsoft.com/office/drawing/2014/main" id="{C48ABBBF-169F-483E-9E3E-E1141CF85D19}"/>
              </a:ext>
            </a:extLst>
          </p:cNvPr>
          <p:cNvSpPr>
            <a:spLocks noChangeArrowheads="1"/>
          </p:cNvSpPr>
          <p:nvPr/>
        </p:nvSpPr>
        <p:spPr bwMode="auto">
          <a:xfrm>
            <a:off x="1919288" y="2565401"/>
            <a:ext cx="8424862"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Tx/>
              <a:buSzTx/>
              <a:buFontTx/>
              <a:buNone/>
            </a:pPr>
            <a:r>
              <a:rPr kumimoji="1" lang="en-US" altLang="zh-CN" sz="2400" b="1" dirty="0">
                <a:latin typeface="Times New Roman" panose="02020603050405020304" pitchFamily="18" charset="0"/>
                <a:ea typeface="华文中宋" panose="02010600040101010101" pitchFamily="2" charset="-122"/>
              </a:rPr>
              <a:t>        </a:t>
            </a:r>
            <a:r>
              <a:rPr kumimoji="1" lang="zh-CN" altLang="en-US" sz="2400" b="1" dirty="0">
                <a:latin typeface="Times New Roman" panose="02020603050405020304" pitchFamily="18" charset="0"/>
                <a:ea typeface="华文中宋" panose="02010600040101010101" pitchFamily="2" charset="-122"/>
              </a:rPr>
              <a:t>在从机产生响应时，</a:t>
            </a:r>
            <a:r>
              <a:rPr kumimoji="1" lang="zh-CN" altLang="en-US" sz="2400" b="1" dirty="0">
                <a:solidFill>
                  <a:schemeClr val="accent2"/>
                </a:solidFill>
                <a:latin typeface="Times New Roman" panose="02020603050405020304" pitchFamily="18" charset="0"/>
                <a:ea typeface="华文中宋" panose="02010600040101010101" pitchFamily="2" charset="-122"/>
              </a:rPr>
              <a:t>主机从发送变成接收，从机从接收变成发送</a:t>
            </a:r>
            <a:r>
              <a:rPr kumimoji="1" lang="zh-CN" altLang="en-US" sz="2400" b="1" dirty="0">
                <a:latin typeface="Times New Roman" panose="02020603050405020304" pitchFamily="18" charset="0"/>
                <a:ea typeface="华文中宋" panose="02010600040101010101" pitchFamily="2" charset="-122"/>
              </a:rPr>
              <a:t>。之后，</a:t>
            </a:r>
            <a:r>
              <a:rPr kumimoji="1" lang="zh-CN" altLang="en-US" sz="2400" b="1" dirty="0">
                <a:solidFill>
                  <a:srgbClr val="0000FF"/>
                </a:solidFill>
                <a:latin typeface="Times New Roman" panose="02020603050405020304" pitchFamily="18" charset="0"/>
                <a:ea typeface="华文中宋" panose="02010600040101010101" pitchFamily="2" charset="-122"/>
              </a:rPr>
              <a:t>数据由从机发送，主机接收，每个应答由主机产生</a:t>
            </a:r>
            <a:r>
              <a:rPr kumimoji="1" lang="zh-CN" altLang="en-US" sz="2400" b="1" dirty="0">
                <a:latin typeface="Times New Roman" panose="02020603050405020304" pitchFamily="18" charset="0"/>
                <a:ea typeface="华文中宋" panose="02010600040101010101" pitchFamily="2" charset="-122"/>
              </a:rPr>
              <a:t>，</a:t>
            </a:r>
            <a:r>
              <a:rPr kumimoji="1" lang="zh-CN" altLang="en-US" sz="2400" b="1" dirty="0">
                <a:solidFill>
                  <a:srgbClr val="FF0000"/>
                </a:solidFill>
                <a:latin typeface="Times New Roman" panose="02020603050405020304" pitchFamily="18" charset="0"/>
                <a:ea typeface="华文中宋" panose="02010600040101010101" pitchFamily="2" charset="-122"/>
              </a:rPr>
              <a:t>时钟信号仍由主机产生</a:t>
            </a:r>
            <a:r>
              <a:rPr kumimoji="1" lang="zh-CN" altLang="en-US" sz="2400" b="1" dirty="0">
                <a:latin typeface="Times New Roman" panose="02020603050405020304" pitchFamily="18" charset="0"/>
                <a:ea typeface="华文中宋" panose="02010600040101010101" pitchFamily="2" charset="-122"/>
              </a:rPr>
              <a:t>。若主机要终止本次传输，则发送一个非应答信号</a:t>
            </a:r>
            <a:r>
              <a:rPr kumimoji="1" lang="en-US" altLang="zh-CN" sz="2400" b="1" dirty="0">
                <a:latin typeface="Times New Roman" panose="02020603050405020304" pitchFamily="18" charset="0"/>
                <a:ea typeface="华文中宋" panose="02010600040101010101" pitchFamily="2" charset="-122"/>
              </a:rPr>
              <a:t>(A)</a:t>
            </a:r>
            <a:r>
              <a:rPr kumimoji="1" lang="zh-CN" altLang="en-US" sz="2400" b="1" dirty="0">
                <a:latin typeface="Times New Roman" panose="02020603050405020304" pitchFamily="18" charset="0"/>
                <a:ea typeface="华文中宋" panose="02010600040101010101" pitchFamily="2" charset="-122"/>
              </a:rPr>
              <a:t>，接着主机产生停止条件。 </a:t>
            </a:r>
          </a:p>
        </p:txBody>
      </p:sp>
      <p:sp>
        <p:nvSpPr>
          <p:cNvPr id="14" name="Rectangle 17">
            <a:extLst>
              <a:ext uri="{FF2B5EF4-FFF2-40B4-BE49-F238E27FC236}">
                <a16:creationId xmlns:a16="http://schemas.microsoft.com/office/drawing/2014/main" id="{69CA87F8-5284-4A20-9AB5-BC1C9ED125AA}"/>
              </a:ext>
            </a:extLst>
          </p:cNvPr>
          <p:cNvSpPr>
            <a:spLocks noChangeArrowheads="1"/>
          </p:cNvSpPr>
          <p:nvPr/>
        </p:nvSpPr>
        <p:spPr bwMode="auto">
          <a:xfrm>
            <a:off x="2135188" y="450850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20000"/>
              </a:lnSpc>
              <a:buClr>
                <a:schemeClr val="folHlink"/>
              </a:buClr>
              <a:buSzTx/>
              <a:buFont typeface="Wingdings" panose="05000000000000000000" pitchFamily="2" charset="2"/>
              <a:buNone/>
            </a:pPr>
            <a:r>
              <a:rPr lang="en-US" altLang="zh-CN" sz="2400" b="1" dirty="0">
                <a:latin typeface="Times New Roman" panose="02020603050405020304" pitchFamily="18" charset="0"/>
                <a:ea typeface="华文中宋" panose="02010600040101010101" pitchFamily="2" charset="-122"/>
              </a:rPr>
              <a:t>C</a:t>
            </a:r>
            <a:r>
              <a:rPr lang="zh-CN" altLang="en-US" sz="2400" b="1" dirty="0">
                <a:latin typeface="Times New Roman" panose="02020603050405020304" pitchFamily="18" charset="0"/>
                <a:ea typeface="华文中宋" panose="02010600040101010101" pitchFamily="2" charset="-122"/>
              </a:rPr>
              <a:t>、在传送过程中，当需要</a:t>
            </a:r>
            <a:r>
              <a:rPr lang="zh-CN" altLang="en-US" sz="2400" b="1" dirty="0">
                <a:solidFill>
                  <a:srgbClr val="FF0000"/>
                </a:solidFill>
                <a:latin typeface="Times New Roman" panose="02020603050405020304" pitchFamily="18" charset="0"/>
                <a:ea typeface="华文中宋" panose="02010600040101010101" pitchFamily="2" charset="-122"/>
              </a:rPr>
              <a:t>改变传送方向</a:t>
            </a:r>
            <a:r>
              <a:rPr lang="zh-CN" altLang="en-US" sz="2400" b="1" dirty="0">
                <a:latin typeface="Times New Roman" panose="02020603050405020304" pitchFamily="18" charset="0"/>
                <a:ea typeface="华文中宋" panose="02010600040101010101" pitchFamily="2" charset="-122"/>
              </a:rPr>
              <a:t>时</a:t>
            </a:r>
            <a:r>
              <a:rPr lang="zh-CN" altLang="en-US" sz="2400" b="1" dirty="0">
                <a:solidFill>
                  <a:srgbClr val="FF0000"/>
                </a:solidFill>
                <a:latin typeface="Times New Roman" panose="02020603050405020304" pitchFamily="18" charset="0"/>
                <a:ea typeface="华文中宋" panose="02010600040101010101" pitchFamily="2" charset="-122"/>
              </a:rPr>
              <a:t>，起始信号</a:t>
            </a:r>
            <a:r>
              <a:rPr lang="zh-CN" altLang="en-US" sz="2400" b="1" dirty="0">
                <a:latin typeface="Times New Roman" panose="02020603050405020304" pitchFamily="18" charset="0"/>
                <a:ea typeface="华文中宋" panose="02010600040101010101" pitchFamily="2" charset="-122"/>
              </a:rPr>
              <a:t>和</a:t>
            </a:r>
            <a:r>
              <a:rPr lang="zh-CN" altLang="en-US" sz="2400" b="1" dirty="0">
                <a:solidFill>
                  <a:srgbClr val="FF0000"/>
                </a:solidFill>
                <a:latin typeface="Times New Roman" panose="02020603050405020304" pitchFamily="18" charset="0"/>
                <a:ea typeface="华文中宋" panose="02010600040101010101" pitchFamily="2" charset="-122"/>
              </a:rPr>
              <a:t>从机地址都被重复产生一次，</a:t>
            </a:r>
            <a:r>
              <a:rPr lang="zh-CN" altLang="en-US" sz="2400" b="1" dirty="0">
                <a:latin typeface="Times New Roman" panose="02020603050405020304" pitchFamily="18" charset="0"/>
                <a:ea typeface="华文中宋" panose="02010600040101010101" pitchFamily="2" charset="-122"/>
              </a:rPr>
              <a:t>但</a:t>
            </a:r>
            <a:r>
              <a:rPr lang="zh-CN" altLang="en-US" sz="2400" b="1" dirty="0">
                <a:solidFill>
                  <a:srgbClr val="FF0000"/>
                </a:solidFill>
                <a:latin typeface="Times New Roman" panose="02020603050405020304" pitchFamily="18" charset="0"/>
                <a:ea typeface="华文中宋" panose="02010600040101010101" pitchFamily="2" charset="-122"/>
              </a:rPr>
              <a:t>两次读</a:t>
            </a:r>
            <a:r>
              <a:rPr lang="en-US" altLang="zh-CN" sz="2400" b="1" dirty="0">
                <a:solidFill>
                  <a:srgbClr val="FF0000"/>
                </a:solidFill>
                <a:latin typeface="Times New Roman" panose="02020603050405020304" pitchFamily="18" charset="0"/>
                <a:ea typeface="华文中宋" panose="02010600040101010101" pitchFamily="2" charset="-122"/>
              </a:rPr>
              <a:t>/</a:t>
            </a:r>
            <a:r>
              <a:rPr lang="zh-CN" altLang="en-US" sz="2400" b="1" dirty="0">
                <a:solidFill>
                  <a:srgbClr val="FF0000"/>
                </a:solidFill>
                <a:latin typeface="Times New Roman" panose="02020603050405020304" pitchFamily="18" charset="0"/>
                <a:ea typeface="华文中宋" panose="02010600040101010101" pitchFamily="2" charset="-122"/>
              </a:rPr>
              <a:t>写方向位正好反相。</a:t>
            </a:r>
          </a:p>
        </p:txBody>
      </p:sp>
      <p:pic>
        <p:nvPicPr>
          <p:cNvPr id="15" name="Picture 18">
            <a:extLst>
              <a:ext uri="{FF2B5EF4-FFF2-40B4-BE49-F238E27FC236}">
                <a16:creationId xmlns:a16="http://schemas.microsoft.com/office/drawing/2014/main" id="{03635120-841B-4575-AE82-BA674B7F40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6775" y="5516563"/>
            <a:ext cx="80645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164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13</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13</a:t>
            </a:fld>
            <a:endParaRPr lang="en-US" altLang="zh-CN" sz="1200">
              <a:solidFill>
                <a:schemeClr val="bg1"/>
              </a:solidFill>
            </a:endParaRPr>
          </a:p>
        </p:txBody>
      </p:sp>
      <p:sp>
        <p:nvSpPr>
          <p:cNvPr id="16" name="Rectangle 8">
            <a:extLst>
              <a:ext uri="{FF2B5EF4-FFF2-40B4-BE49-F238E27FC236}">
                <a16:creationId xmlns:a16="http://schemas.microsoft.com/office/drawing/2014/main" id="{777ADA68-E9F7-44D5-B4FD-FED3482EB249}"/>
              </a:ext>
            </a:extLst>
          </p:cNvPr>
          <p:cNvSpPr>
            <a:spLocks noChangeArrowheads="1"/>
          </p:cNvSpPr>
          <p:nvPr/>
        </p:nvSpPr>
        <p:spPr bwMode="auto">
          <a:xfrm>
            <a:off x="1487487" y="239985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7" name="Rectangle 18">
            <a:extLst>
              <a:ext uri="{FF2B5EF4-FFF2-40B4-BE49-F238E27FC236}">
                <a16:creationId xmlns:a16="http://schemas.microsoft.com/office/drawing/2014/main" id="{488512DF-DED1-41BC-ACB4-0E510B0B7D37}"/>
              </a:ext>
            </a:extLst>
          </p:cNvPr>
          <p:cNvSpPr>
            <a:spLocks noChangeArrowheads="1"/>
          </p:cNvSpPr>
          <p:nvPr/>
        </p:nvSpPr>
        <p:spPr bwMode="auto">
          <a:xfrm>
            <a:off x="1487487" y="2009328"/>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8" name="Rectangle 23">
            <a:extLst>
              <a:ext uri="{FF2B5EF4-FFF2-40B4-BE49-F238E27FC236}">
                <a16:creationId xmlns:a16="http://schemas.microsoft.com/office/drawing/2014/main" id="{671B403E-8C25-4D49-B7ED-AA3237A14CF3}"/>
              </a:ext>
            </a:extLst>
          </p:cNvPr>
          <p:cNvSpPr>
            <a:spLocks noChangeArrowheads="1"/>
          </p:cNvSpPr>
          <p:nvPr/>
        </p:nvSpPr>
        <p:spPr bwMode="auto">
          <a:xfrm>
            <a:off x="1243043" y="992385"/>
            <a:ext cx="9898257"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None/>
            </a:pPr>
            <a:r>
              <a:rPr lang="en-US" altLang="zh-CN" sz="2800" b="1" dirty="0">
                <a:latin typeface="Times New Roman" panose="02020603050405020304" pitchFamily="18" charset="0"/>
                <a:ea typeface="华文中宋" panose="02010600040101010101" pitchFamily="2" charset="-122"/>
              </a:rPr>
              <a:t>     I</a:t>
            </a:r>
            <a:r>
              <a:rPr lang="en-US" altLang="zh-CN" sz="2800" b="1" baseline="30000" dirty="0">
                <a:latin typeface="Times New Roman" panose="02020603050405020304" pitchFamily="18" charset="0"/>
                <a:ea typeface="华文中宋" panose="02010600040101010101" pitchFamily="2" charset="-122"/>
              </a:rPr>
              <a:t>2</a:t>
            </a:r>
            <a:r>
              <a:rPr lang="en-US" altLang="zh-CN" sz="2800" b="1" dirty="0">
                <a:latin typeface="Times New Roman" panose="02020603050405020304" pitchFamily="18" charset="0"/>
                <a:ea typeface="华文中宋" panose="02010600040101010101" pitchFamily="2" charset="-122"/>
              </a:rPr>
              <a:t>C</a:t>
            </a:r>
            <a:r>
              <a:rPr lang="zh-CN" altLang="en-US" sz="2800" b="1" dirty="0">
                <a:latin typeface="Times New Roman" panose="02020603050405020304" pitchFamily="18" charset="0"/>
                <a:ea typeface="华文中宋" panose="02010600040101010101" pitchFamily="2" charset="-122"/>
              </a:rPr>
              <a:t>总线协议有明确的规定：采用</a:t>
            </a:r>
            <a:r>
              <a:rPr lang="en-US" altLang="zh-CN" sz="2800" b="1" dirty="0">
                <a:solidFill>
                  <a:srgbClr val="FF0000"/>
                </a:solidFill>
                <a:latin typeface="Times New Roman" panose="02020603050405020304" pitchFamily="18" charset="0"/>
                <a:ea typeface="华文中宋" panose="02010600040101010101" pitchFamily="2" charset="-122"/>
              </a:rPr>
              <a:t>7</a:t>
            </a:r>
            <a:r>
              <a:rPr lang="zh-CN" altLang="en-US" sz="2800" b="1" dirty="0">
                <a:solidFill>
                  <a:srgbClr val="FF0000"/>
                </a:solidFill>
                <a:latin typeface="Times New Roman" panose="02020603050405020304" pitchFamily="18" charset="0"/>
                <a:ea typeface="华文中宋" panose="02010600040101010101" pitchFamily="2" charset="-122"/>
              </a:rPr>
              <a:t>位的寻址字节</a:t>
            </a:r>
            <a:r>
              <a:rPr lang="zh-CN" altLang="en-US" sz="2800" b="1" dirty="0">
                <a:latin typeface="Times New Roman" panose="02020603050405020304" pitchFamily="18" charset="0"/>
                <a:ea typeface="华文中宋" panose="02010600040101010101" pitchFamily="2" charset="-122"/>
              </a:rPr>
              <a:t>（寻址字节是起始信号后的第一个字节）。</a:t>
            </a:r>
          </a:p>
          <a:p>
            <a:pPr>
              <a:lnSpc>
                <a:spcPct val="115000"/>
              </a:lnSpc>
              <a:buClr>
                <a:schemeClr val="folHlink"/>
              </a:buClr>
              <a:buSzTx/>
              <a:buFont typeface="Wingdings" panose="05000000000000000000" pitchFamily="2" charset="2"/>
              <a:buNone/>
            </a:pPr>
            <a:r>
              <a:rPr lang="zh-CN" altLang="en-US" sz="2800" b="1" dirty="0">
                <a:latin typeface="Times New Roman" panose="02020603050405020304" pitchFamily="18" charset="0"/>
                <a:ea typeface="华文中宋" panose="02010600040101010101" pitchFamily="2" charset="-122"/>
              </a:rPr>
              <a:t> （</a:t>
            </a:r>
            <a:r>
              <a:rPr lang="en-US" altLang="zh-CN" sz="2800" b="1" dirty="0">
                <a:latin typeface="Times New Roman" panose="02020603050405020304" pitchFamily="18" charset="0"/>
                <a:ea typeface="华文中宋" panose="02010600040101010101" pitchFamily="2" charset="-122"/>
              </a:rPr>
              <a:t>1</a:t>
            </a:r>
            <a:r>
              <a:rPr lang="zh-CN" altLang="en-US" sz="2800" b="1" dirty="0">
                <a:latin typeface="Times New Roman" panose="02020603050405020304" pitchFamily="18" charset="0"/>
                <a:ea typeface="华文中宋" panose="02010600040101010101" pitchFamily="2" charset="-122"/>
              </a:rPr>
              <a:t>）寻址字节的位定义</a:t>
            </a:r>
          </a:p>
        </p:txBody>
      </p:sp>
      <p:pic>
        <p:nvPicPr>
          <p:cNvPr id="19" name="Picture 24">
            <a:extLst>
              <a:ext uri="{FF2B5EF4-FFF2-40B4-BE49-F238E27FC236}">
                <a16:creationId xmlns:a16="http://schemas.microsoft.com/office/drawing/2014/main" id="{7D3D31E1-16F8-4B6C-B729-127A37E51E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300" y="2576710"/>
            <a:ext cx="5976937"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25">
            <a:extLst>
              <a:ext uri="{FF2B5EF4-FFF2-40B4-BE49-F238E27FC236}">
                <a16:creationId xmlns:a16="http://schemas.microsoft.com/office/drawing/2014/main" id="{C04A9C66-D408-4598-B094-C1208BCC877A}"/>
              </a:ext>
            </a:extLst>
          </p:cNvPr>
          <p:cNvSpPr>
            <a:spLocks noChangeArrowheads="1"/>
          </p:cNvSpPr>
          <p:nvPr/>
        </p:nvSpPr>
        <p:spPr bwMode="auto">
          <a:xfrm>
            <a:off x="1579852" y="4189807"/>
            <a:ext cx="9561448"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None/>
            </a:pPr>
            <a:r>
              <a:rPr lang="en-US" altLang="zh-CN" sz="3200" b="1" dirty="0">
                <a:latin typeface="Times New Roman" panose="02020603050405020304" pitchFamily="18" charset="0"/>
                <a:ea typeface="华文中宋" panose="02010600040101010101" pitchFamily="2" charset="-122"/>
              </a:rPr>
              <a:t>       D7</a:t>
            </a:r>
            <a:r>
              <a:rPr lang="zh-CN" altLang="en-US" sz="3200" b="1" dirty="0">
                <a:latin typeface="Times New Roman" panose="02020603050405020304" pitchFamily="18" charset="0"/>
                <a:ea typeface="华文中宋" panose="02010600040101010101" pitchFamily="2" charset="-122"/>
              </a:rPr>
              <a:t>～</a:t>
            </a:r>
            <a:r>
              <a:rPr lang="en-US" altLang="zh-CN" sz="3200" b="1" dirty="0">
                <a:latin typeface="Times New Roman" panose="02020603050405020304" pitchFamily="18" charset="0"/>
                <a:ea typeface="华文中宋" panose="02010600040101010101" pitchFamily="2" charset="-122"/>
              </a:rPr>
              <a:t>D1</a:t>
            </a:r>
            <a:r>
              <a:rPr lang="zh-CN" altLang="en-US" sz="3200" b="1" dirty="0">
                <a:latin typeface="Times New Roman" panose="02020603050405020304" pitchFamily="18" charset="0"/>
                <a:ea typeface="华文中宋" panose="02010600040101010101" pitchFamily="2" charset="-122"/>
              </a:rPr>
              <a:t>位组成从机的地址。</a:t>
            </a:r>
            <a:r>
              <a:rPr lang="en-US" altLang="zh-CN" sz="3200" b="1" dirty="0">
                <a:solidFill>
                  <a:srgbClr val="FF0000"/>
                </a:solidFill>
                <a:latin typeface="Times New Roman" panose="02020603050405020304" pitchFamily="18" charset="0"/>
                <a:ea typeface="华文中宋" panose="02010600040101010101" pitchFamily="2" charset="-122"/>
              </a:rPr>
              <a:t>D0</a:t>
            </a:r>
            <a:r>
              <a:rPr lang="zh-CN" altLang="en-US" sz="3200" b="1" dirty="0">
                <a:latin typeface="Times New Roman" panose="02020603050405020304" pitchFamily="18" charset="0"/>
                <a:ea typeface="华文中宋" panose="02010600040101010101" pitchFamily="2" charset="-122"/>
              </a:rPr>
              <a:t>位是数据</a:t>
            </a:r>
            <a:r>
              <a:rPr lang="zh-CN" altLang="en-US" sz="3200" b="1" dirty="0">
                <a:solidFill>
                  <a:srgbClr val="FF0000"/>
                </a:solidFill>
                <a:latin typeface="Times New Roman" panose="02020603050405020304" pitchFamily="18" charset="0"/>
                <a:ea typeface="华文中宋" panose="02010600040101010101" pitchFamily="2" charset="-122"/>
              </a:rPr>
              <a:t>传送方向位</a:t>
            </a:r>
            <a:r>
              <a:rPr lang="zh-CN" altLang="en-US" sz="3200" b="1" dirty="0">
                <a:latin typeface="Times New Roman" panose="02020603050405020304" pitchFamily="18" charset="0"/>
                <a:ea typeface="华文中宋" panose="02010600040101010101" pitchFamily="2" charset="-122"/>
              </a:rPr>
              <a:t>，为“</a:t>
            </a:r>
            <a:r>
              <a:rPr lang="en-US" altLang="zh-CN" sz="3200" b="1" dirty="0">
                <a:solidFill>
                  <a:schemeClr val="accent2"/>
                </a:solidFill>
                <a:latin typeface="Times New Roman" panose="02020603050405020304" pitchFamily="18" charset="0"/>
                <a:ea typeface="华文中宋" panose="02010600040101010101" pitchFamily="2" charset="-122"/>
              </a:rPr>
              <a:t>0</a:t>
            </a:r>
            <a:r>
              <a:rPr lang="en-US" altLang="zh-CN" sz="3200" b="1" dirty="0">
                <a:latin typeface="Times New Roman" panose="02020603050405020304" pitchFamily="18" charset="0"/>
                <a:ea typeface="华文中宋" panose="02010600040101010101" pitchFamily="2" charset="-122"/>
              </a:rPr>
              <a:t>”</a:t>
            </a:r>
            <a:r>
              <a:rPr lang="zh-CN" altLang="en-US" sz="3200" b="1" dirty="0">
                <a:latin typeface="Times New Roman" panose="02020603050405020304" pitchFamily="18" charset="0"/>
                <a:ea typeface="华文中宋" panose="02010600040101010101" pitchFamily="2" charset="-122"/>
              </a:rPr>
              <a:t>时表示</a:t>
            </a:r>
            <a:r>
              <a:rPr lang="zh-CN" altLang="en-US" sz="3200" b="1" dirty="0">
                <a:solidFill>
                  <a:schemeClr val="accent2"/>
                </a:solidFill>
                <a:latin typeface="Times New Roman" panose="02020603050405020304" pitchFamily="18" charset="0"/>
                <a:ea typeface="华文中宋" panose="02010600040101010101" pitchFamily="2" charset="-122"/>
              </a:rPr>
              <a:t>主机向从机写数据</a:t>
            </a:r>
            <a:r>
              <a:rPr lang="zh-CN" altLang="en-US" sz="3200" b="1" dirty="0">
                <a:latin typeface="Times New Roman" panose="02020603050405020304" pitchFamily="18" charset="0"/>
                <a:ea typeface="华文中宋" panose="02010600040101010101" pitchFamily="2" charset="-122"/>
              </a:rPr>
              <a:t>，为“</a:t>
            </a:r>
            <a:r>
              <a:rPr lang="en-US" altLang="zh-CN" sz="3200" b="1" dirty="0">
                <a:solidFill>
                  <a:srgbClr val="0000FF"/>
                </a:solidFill>
                <a:latin typeface="Times New Roman" panose="02020603050405020304" pitchFamily="18" charset="0"/>
                <a:ea typeface="华文中宋" panose="02010600040101010101" pitchFamily="2" charset="-122"/>
              </a:rPr>
              <a:t>1</a:t>
            </a:r>
            <a:r>
              <a:rPr lang="en-US" altLang="zh-CN" sz="3200" b="1" dirty="0">
                <a:latin typeface="Times New Roman" panose="02020603050405020304" pitchFamily="18" charset="0"/>
                <a:ea typeface="华文中宋" panose="02010600040101010101" pitchFamily="2" charset="-122"/>
              </a:rPr>
              <a:t>”</a:t>
            </a:r>
            <a:r>
              <a:rPr lang="zh-CN" altLang="en-US" sz="3200" b="1" dirty="0">
                <a:latin typeface="Times New Roman" panose="02020603050405020304" pitchFamily="18" charset="0"/>
                <a:ea typeface="华文中宋" panose="02010600040101010101" pitchFamily="2" charset="-122"/>
              </a:rPr>
              <a:t>时表示</a:t>
            </a:r>
            <a:r>
              <a:rPr lang="zh-CN" altLang="en-US" sz="3200" b="1" dirty="0">
                <a:solidFill>
                  <a:srgbClr val="0000FF"/>
                </a:solidFill>
                <a:latin typeface="Times New Roman" panose="02020603050405020304" pitchFamily="18" charset="0"/>
                <a:ea typeface="华文中宋" panose="02010600040101010101" pitchFamily="2" charset="-122"/>
              </a:rPr>
              <a:t>主机由从机读数据</a:t>
            </a:r>
            <a:r>
              <a:rPr lang="zh-CN" altLang="en-US" sz="3200" b="1" dirty="0">
                <a:latin typeface="Times New Roman" panose="02020603050405020304" pitchFamily="18" charset="0"/>
                <a:ea typeface="华文中宋" panose="02010600040101010101" pitchFamily="2" charset="-122"/>
              </a:rPr>
              <a:t>。</a:t>
            </a:r>
          </a:p>
        </p:txBody>
      </p:sp>
      <p:sp>
        <p:nvSpPr>
          <p:cNvPr id="5" name="矩形 4">
            <a:extLst>
              <a:ext uri="{FF2B5EF4-FFF2-40B4-BE49-F238E27FC236}">
                <a16:creationId xmlns:a16="http://schemas.microsoft.com/office/drawing/2014/main" id="{FE0F2E69-60F5-47B7-AFDC-74324D5F90E1}"/>
              </a:ext>
            </a:extLst>
          </p:cNvPr>
          <p:cNvSpPr/>
          <p:nvPr/>
        </p:nvSpPr>
        <p:spPr>
          <a:xfrm>
            <a:off x="2209800" y="5894686"/>
            <a:ext cx="7855035" cy="830997"/>
          </a:xfrm>
          <a:prstGeom prst="rect">
            <a:avLst/>
          </a:prstGeom>
        </p:spPr>
        <p:txBody>
          <a:bodyPr wrap="none">
            <a:spAutoFit/>
          </a:bodyPr>
          <a:lstStyle/>
          <a:p>
            <a:r>
              <a:rPr lang="en-US" altLang="zh-CN" sz="2400" b="1" dirty="0">
                <a:solidFill>
                  <a:srgbClr val="002060"/>
                </a:solidFill>
                <a:latin typeface="Times New Roman" panose="02020603050405020304" pitchFamily="18" charset="0"/>
                <a:ea typeface="华文中宋" panose="02010600040101010101" pitchFamily="2" charset="-122"/>
              </a:rPr>
              <a:t>24C02 </a:t>
            </a:r>
            <a:r>
              <a:rPr lang="zh-CN" altLang="en-US" sz="2400" b="1" dirty="0">
                <a:solidFill>
                  <a:srgbClr val="002060"/>
                </a:solidFill>
                <a:latin typeface="Times New Roman" panose="02020603050405020304" pitchFamily="18" charset="0"/>
                <a:ea typeface="华文中宋" panose="02010600040101010101" pitchFamily="2" charset="-122"/>
              </a:rPr>
              <a:t>地址是</a:t>
            </a:r>
            <a:r>
              <a:rPr lang="en-US" altLang="zh-CN" sz="2400" b="1" dirty="0">
                <a:solidFill>
                  <a:srgbClr val="002060"/>
                </a:solidFill>
                <a:latin typeface="Times New Roman" panose="02020603050405020304" pitchFamily="18" charset="0"/>
                <a:ea typeface="华文中宋" panose="02010600040101010101" pitchFamily="2" charset="-122"/>
              </a:rPr>
              <a:t>0x50,</a:t>
            </a:r>
            <a:r>
              <a:rPr lang="zh-CN" altLang="en-US" sz="2400" b="1" dirty="0">
                <a:solidFill>
                  <a:srgbClr val="002060"/>
                </a:solidFill>
                <a:latin typeface="Times New Roman" panose="02020603050405020304" pitchFamily="18" charset="0"/>
                <a:ea typeface="华文中宋" panose="02010600040101010101" pitchFamily="2" charset="-122"/>
              </a:rPr>
              <a:t>但其写地址就是</a:t>
            </a:r>
            <a:r>
              <a:rPr lang="en-US" altLang="zh-CN" sz="2400" b="1" dirty="0">
                <a:solidFill>
                  <a:srgbClr val="002060"/>
                </a:solidFill>
                <a:latin typeface="Times New Roman" panose="02020603050405020304" pitchFamily="18" charset="0"/>
                <a:ea typeface="华文中宋" panose="02010600040101010101" pitchFamily="2" charset="-122"/>
              </a:rPr>
              <a:t> 0xA0</a:t>
            </a:r>
            <a:r>
              <a:rPr lang="zh-CN" altLang="en-US" sz="2400" b="1" dirty="0">
                <a:solidFill>
                  <a:srgbClr val="002060"/>
                </a:solidFill>
                <a:latin typeface="Times New Roman" panose="02020603050405020304" pitchFamily="18" charset="0"/>
                <a:ea typeface="华文中宋" panose="02010600040101010101" pitchFamily="2" charset="-122"/>
              </a:rPr>
              <a:t>读地址就是</a:t>
            </a:r>
            <a:r>
              <a:rPr lang="en-US" altLang="zh-CN" sz="2400" b="1" dirty="0">
                <a:solidFill>
                  <a:srgbClr val="002060"/>
                </a:solidFill>
                <a:latin typeface="Times New Roman" panose="02020603050405020304" pitchFamily="18" charset="0"/>
                <a:ea typeface="华文中宋" panose="02010600040101010101" pitchFamily="2" charset="-122"/>
              </a:rPr>
              <a:t>0xA1</a:t>
            </a:r>
          </a:p>
          <a:p>
            <a:r>
              <a:rPr lang="en-US" altLang="zh-CN" sz="2400" b="1" dirty="0">
                <a:solidFill>
                  <a:srgbClr val="002060"/>
                </a:solidFill>
                <a:latin typeface="Times New Roman" panose="02020603050405020304" pitchFamily="18" charset="0"/>
                <a:ea typeface="华文中宋" panose="02010600040101010101" pitchFamily="2" charset="-122"/>
              </a:rPr>
              <a:t>                       0101000         -&gt;           10100000     10100001</a:t>
            </a:r>
            <a:endParaRPr lang="zh-CN" altLang="en-US" sz="2400" dirty="0">
              <a:solidFill>
                <a:srgbClr val="002060"/>
              </a:solidFill>
            </a:endParaRPr>
          </a:p>
        </p:txBody>
      </p:sp>
    </p:spTree>
    <p:extLst>
      <p:ext uri="{BB962C8B-B14F-4D97-AF65-F5344CB8AC3E}">
        <p14:creationId xmlns:p14="http://schemas.microsoft.com/office/powerpoint/2010/main" val="3149037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14</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14</a:t>
            </a:fld>
            <a:endParaRPr lang="en-US" altLang="zh-CN" sz="1200">
              <a:solidFill>
                <a:schemeClr val="bg1"/>
              </a:solidFill>
            </a:endParaRPr>
          </a:p>
        </p:txBody>
      </p:sp>
      <p:sp>
        <p:nvSpPr>
          <p:cNvPr id="8" name="Rectangle 2">
            <a:extLst>
              <a:ext uri="{FF2B5EF4-FFF2-40B4-BE49-F238E27FC236}">
                <a16:creationId xmlns:a16="http://schemas.microsoft.com/office/drawing/2014/main" id="{1B58C3EE-7103-404E-9646-6EF7ADFA1DC1}"/>
              </a:ext>
            </a:extLst>
          </p:cNvPr>
          <p:cNvSpPr txBox="1">
            <a:spLocks noChangeArrowheads="1"/>
          </p:cNvSpPr>
          <p:nvPr/>
        </p:nvSpPr>
        <p:spPr bwMode="auto">
          <a:xfrm>
            <a:off x="1101847" y="1066703"/>
            <a:ext cx="9531228" cy="132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4638" indent="-274638">
              <a:lnSpc>
                <a:spcPct val="115000"/>
              </a:lnSpc>
              <a:spcBef>
                <a:spcPct val="25000"/>
              </a:spcBef>
              <a:buFont typeface="Wingdings" panose="05000000000000000000" pitchFamily="2" charset="2"/>
              <a:buChar char="Ø"/>
            </a:pPr>
            <a:r>
              <a:rPr lang="zh-CN" altLang="en-US" b="1" dirty="0">
                <a:latin typeface="Times New Roman" panose="02020603050405020304" pitchFamily="18" charset="0"/>
                <a:ea typeface="华文中宋" panose="02010600040101010101" pitchFamily="2" charset="-122"/>
              </a:rPr>
              <a:t>主机发送地址时，总线上的每个</a:t>
            </a:r>
            <a:r>
              <a:rPr lang="zh-CN" altLang="en-US" b="1" dirty="0">
                <a:solidFill>
                  <a:srgbClr val="0000FF"/>
                </a:solidFill>
                <a:latin typeface="Times New Roman" panose="02020603050405020304" pitchFamily="18" charset="0"/>
                <a:ea typeface="华文中宋" panose="02010600040101010101" pitchFamily="2" charset="-122"/>
              </a:rPr>
              <a:t>从机</a:t>
            </a:r>
            <a:r>
              <a:rPr lang="zh-CN" altLang="en-US" b="1" dirty="0">
                <a:latin typeface="Times New Roman" panose="02020603050405020304" pitchFamily="18" charset="0"/>
                <a:ea typeface="华文中宋" panose="02010600040101010101" pitchFamily="2" charset="-122"/>
              </a:rPr>
              <a:t>都</a:t>
            </a:r>
            <a:r>
              <a:rPr lang="zh-CN" altLang="en-US" b="1" dirty="0">
                <a:solidFill>
                  <a:srgbClr val="0000FF"/>
                </a:solidFill>
                <a:latin typeface="Times New Roman" panose="02020603050405020304" pitchFamily="18" charset="0"/>
                <a:ea typeface="华文中宋" panose="02010600040101010101" pitchFamily="2" charset="-122"/>
              </a:rPr>
              <a:t>将这</a:t>
            </a:r>
            <a:r>
              <a:rPr lang="en-US" altLang="zh-CN" b="1" dirty="0">
                <a:solidFill>
                  <a:srgbClr val="0000FF"/>
                </a:solidFill>
                <a:latin typeface="Times New Roman" panose="02020603050405020304" pitchFamily="18" charset="0"/>
                <a:ea typeface="华文中宋" panose="02010600040101010101" pitchFamily="2" charset="-122"/>
              </a:rPr>
              <a:t>7</a:t>
            </a:r>
            <a:r>
              <a:rPr lang="zh-CN" altLang="en-US" b="1" dirty="0">
                <a:solidFill>
                  <a:srgbClr val="0000FF"/>
                </a:solidFill>
                <a:latin typeface="Times New Roman" panose="02020603050405020304" pitchFamily="18" charset="0"/>
                <a:ea typeface="华文中宋" panose="02010600040101010101" pitchFamily="2" charset="-122"/>
              </a:rPr>
              <a:t>位地址码与自己的地址进行比较</a:t>
            </a:r>
            <a:r>
              <a:rPr lang="zh-CN" altLang="en-US" b="1" dirty="0">
                <a:latin typeface="Times New Roman" panose="02020603050405020304" pitchFamily="18" charset="0"/>
                <a:ea typeface="华文中宋" panose="02010600040101010101" pitchFamily="2" charset="-122"/>
              </a:rPr>
              <a:t>，如果相同，则认为自己正被主机寻址，根据</a:t>
            </a:r>
            <a:r>
              <a:rPr lang="en-US" altLang="zh-CN" b="1" dirty="0">
                <a:solidFill>
                  <a:srgbClr val="0000FF"/>
                </a:solidFill>
                <a:latin typeface="Times New Roman" panose="02020603050405020304" pitchFamily="18" charset="0"/>
                <a:ea typeface="华文中宋" panose="02010600040101010101" pitchFamily="2" charset="-122"/>
              </a:rPr>
              <a:t>R/W</a:t>
            </a:r>
            <a:r>
              <a:rPr lang="zh-CN" altLang="en-US" b="1" dirty="0">
                <a:solidFill>
                  <a:srgbClr val="0000FF"/>
                </a:solidFill>
                <a:latin typeface="Times New Roman" panose="02020603050405020304" pitchFamily="18" charset="0"/>
                <a:ea typeface="华文中宋" panose="02010600040101010101" pitchFamily="2" charset="-122"/>
              </a:rPr>
              <a:t>位将自己确定为发送器或接收器</a:t>
            </a:r>
            <a:r>
              <a:rPr lang="zh-CN" altLang="en-US" b="1" dirty="0">
                <a:latin typeface="Times New Roman" panose="02020603050405020304" pitchFamily="18" charset="0"/>
                <a:ea typeface="华文中宋" panose="02010600040101010101" pitchFamily="2" charset="-122"/>
              </a:rPr>
              <a:t>。</a:t>
            </a:r>
          </a:p>
        </p:txBody>
      </p:sp>
      <p:sp>
        <p:nvSpPr>
          <p:cNvPr id="9" name="Rectangle 12">
            <a:extLst>
              <a:ext uri="{FF2B5EF4-FFF2-40B4-BE49-F238E27FC236}">
                <a16:creationId xmlns:a16="http://schemas.microsoft.com/office/drawing/2014/main" id="{A7917096-1E19-4292-962C-1615653CB1CC}"/>
              </a:ext>
            </a:extLst>
          </p:cNvPr>
          <p:cNvSpPr>
            <a:spLocks noChangeArrowheads="1"/>
          </p:cNvSpPr>
          <p:nvPr/>
        </p:nvSpPr>
        <p:spPr bwMode="auto">
          <a:xfrm>
            <a:off x="1184332" y="4609463"/>
            <a:ext cx="9632436" cy="17468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spcBef>
                <a:spcPct val="25000"/>
              </a:spcBef>
              <a:buClr>
                <a:schemeClr val="folHlink"/>
              </a:buClr>
              <a:buSzTx/>
              <a:buFont typeface="Wingdings" panose="05000000000000000000" pitchFamily="2" charset="2"/>
              <a:buNone/>
            </a:pPr>
            <a:r>
              <a:rPr lang="en-US" altLang="zh-CN" sz="3200" b="1" dirty="0">
                <a:latin typeface="Times New Roman" panose="02020603050405020304" pitchFamily="18" charset="0"/>
                <a:ea typeface="华文中宋" panose="02010600040101010101" pitchFamily="2" charset="-122"/>
              </a:rPr>
              <a:t>        </a:t>
            </a:r>
            <a:r>
              <a:rPr lang="zh-CN" altLang="en-US" sz="3200" b="1" dirty="0">
                <a:latin typeface="Times New Roman" panose="02020603050405020304" pitchFamily="18" charset="0"/>
                <a:ea typeface="华文中宋" panose="02010600040101010101" pitchFamily="2" charset="-122"/>
              </a:rPr>
              <a:t>如一个从机的</a:t>
            </a:r>
            <a:r>
              <a:rPr lang="en-US" altLang="zh-CN" sz="3200" b="1" dirty="0">
                <a:latin typeface="Times New Roman" panose="02020603050405020304" pitchFamily="18" charset="0"/>
                <a:ea typeface="华文中宋" panose="02010600040101010101" pitchFamily="2" charset="-122"/>
              </a:rPr>
              <a:t>7</a:t>
            </a:r>
            <a:r>
              <a:rPr lang="zh-CN" altLang="en-US" sz="3200" b="1" dirty="0">
                <a:latin typeface="Times New Roman" panose="02020603050405020304" pitchFamily="18" charset="0"/>
                <a:ea typeface="华文中宋" panose="02010600040101010101" pitchFamily="2" charset="-122"/>
              </a:rPr>
              <a:t>位寻址位有</a:t>
            </a:r>
            <a:r>
              <a:rPr lang="en-US" altLang="zh-CN" sz="3200" b="1" dirty="0">
                <a:latin typeface="Times New Roman" panose="02020603050405020304" pitchFamily="18" charset="0"/>
                <a:ea typeface="华文中宋" panose="02010600040101010101" pitchFamily="2" charset="-122"/>
              </a:rPr>
              <a:t>4</a:t>
            </a:r>
            <a:r>
              <a:rPr lang="zh-CN" altLang="en-US" sz="3200" b="1" dirty="0">
                <a:latin typeface="Times New Roman" panose="02020603050405020304" pitchFamily="18" charset="0"/>
                <a:ea typeface="华文中宋" panose="02010600040101010101" pitchFamily="2" charset="-122"/>
              </a:rPr>
              <a:t>位是固定位，</a:t>
            </a:r>
            <a:r>
              <a:rPr lang="en-US" altLang="zh-CN" sz="3200" b="1" dirty="0">
                <a:latin typeface="Times New Roman" panose="02020603050405020304" pitchFamily="18" charset="0"/>
                <a:ea typeface="华文中宋" panose="02010600040101010101" pitchFamily="2" charset="-122"/>
              </a:rPr>
              <a:t>3</a:t>
            </a:r>
            <a:r>
              <a:rPr lang="zh-CN" altLang="en-US" sz="3200" b="1" dirty="0">
                <a:latin typeface="Times New Roman" panose="02020603050405020304" pitchFamily="18" charset="0"/>
                <a:ea typeface="华文中宋" panose="02010600040101010101" pitchFamily="2" charset="-122"/>
              </a:rPr>
              <a:t>位是可编程位，这时仅能寻址</a:t>
            </a:r>
            <a:r>
              <a:rPr lang="en-US" altLang="zh-CN" sz="3200" b="1" dirty="0">
                <a:latin typeface="Times New Roman" panose="02020603050405020304" pitchFamily="18" charset="0"/>
                <a:ea typeface="华文中宋" panose="02010600040101010101" pitchFamily="2" charset="-122"/>
              </a:rPr>
              <a:t>8</a:t>
            </a:r>
            <a:r>
              <a:rPr lang="zh-CN" altLang="en-US" sz="3200" b="1" dirty="0">
                <a:latin typeface="Times New Roman" panose="02020603050405020304" pitchFamily="18" charset="0"/>
                <a:ea typeface="华文中宋" panose="02010600040101010101" pitchFamily="2" charset="-122"/>
              </a:rPr>
              <a:t>个同样的器件，即可以有</a:t>
            </a:r>
            <a:r>
              <a:rPr lang="en-US" altLang="zh-CN" sz="3200" b="1" dirty="0">
                <a:latin typeface="Times New Roman" panose="02020603050405020304" pitchFamily="18" charset="0"/>
                <a:ea typeface="华文中宋" panose="02010600040101010101" pitchFamily="2" charset="-122"/>
              </a:rPr>
              <a:t>8</a:t>
            </a:r>
            <a:r>
              <a:rPr lang="zh-CN" altLang="en-US" sz="3200" b="1" dirty="0">
                <a:latin typeface="Times New Roman" panose="02020603050405020304" pitchFamily="18" charset="0"/>
                <a:ea typeface="华文中宋" panose="02010600040101010101" pitchFamily="2" charset="-122"/>
              </a:rPr>
              <a:t>个同样的器件接入到该</a:t>
            </a:r>
            <a:r>
              <a:rPr lang="en-US" altLang="zh-CN" sz="3200" b="1" dirty="0">
                <a:latin typeface="Times New Roman" panose="02020603050405020304" pitchFamily="18" charset="0"/>
                <a:ea typeface="华文中宋" panose="02010600040101010101" pitchFamily="2" charset="-122"/>
              </a:rPr>
              <a:t>I</a:t>
            </a:r>
            <a:r>
              <a:rPr lang="en-US" altLang="zh-CN" sz="3200" b="1" baseline="30000" dirty="0">
                <a:latin typeface="Times New Roman" panose="02020603050405020304" pitchFamily="18" charset="0"/>
                <a:ea typeface="华文中宋" panose="02010600040101010101" pitchFamily="2" charset="-122"/>
              </a:rPr>
              <a:t>2</a:t>
            </a:r>
            <a:r>
              <a:rPr lang="en-US" altLang="zh-CN" sz="3200" b="1" dirty="0">
                <a:latin typeface="Times New Roman" panose="02020603050405020304" pitchFamily="18" charset="0"/>
                <a:ea typeface="华文中宋" panose="02010600040101010101" pitchFamily="2" charset="-122"/>
              </a:rPr>
              <a:t>C</a:t>
            </a:r>
            <a:r>
              <a:rPr lang="zh-CN" altLang="en-US" sz="3200" b="1" dirty="0">
                <a:latin typeface="Times New Roman" panose="02020603050405020304" pitchFamily="18" charset="0"/>
                <a:ea typeface="华文中宋" panose="02010600040101010101" pitchFamily="2" charset="-122"/>
              </a:rPr>
              <a:t>总线系统中。</a:t>
            </a:r>
          </a:p>
        </p:txBody>
      </p:sp>
      <p:sp>
        <p:nvSpPr>
          <p:cNvPr id="10" name="Rectangle 14">
            <a:extLst>
              <a:ext uri="{FF2B5EF4-FFF2-40B4-BE49-F238E27FC236}">
                <a16:creationId xmlns:a16="http://schemas.microsoft.com/office/drawing/2014/main" id="{7B44BB91-13B1-44FE-9DBC-36E3F225BB54}"/>
              </a:ext>
            </a:extLst>
          </p:cNvPr>
          <p:cNvSpPr>
            <a:spLocks noChangeArrowheads="1"/>
          </p:cNvSpPr>
          <p:nvPr/>
        </p:nvSpPr>
        <p:spPr bwMode="auto">
          <a:xfrm>
            <a:off x="1145866" y="2621670"/>
            <a:ext cx="901052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lang="en-US" altLang="zh-CN" sz="3200" b="1" dirty="0">
                <a:latin typeface="Times New Roman" panose="02020603050405020304" pitchFamily="18" charset="0"/>
                <a:ea typeface="华文中宋" panose="02010600040101010101" pitchFamily="2" charset="-122"/>
              </a:rPr>
              <a:t> </a:t>
            </a:r>
            <a:r>
              <a:rPr lang="zh-CN" altLang="en-US" sz="3200" b="1" dirty="0">
                <a:latin typeface="Times New Roman" panose="02020603050405020304" pitchFamily="18" charset="0"/>
                <a:ea typeface="华文中宋" panose="02010600040101010101" pitchFamily="2" charset="-122"/>
              </a:rPr>
              <a:t>从机的地址由</a:t>
            </a:r>
            <a:r>
              <a:rPr lang="zh-CN" altLang="en-US" sz="3200" b="1" dirty="0">
                <a:solidFill>
                  <a:schemeClr val="accent2"/>
                </a:solidFill>
                <a:latin typeface="Times New Roman" panose="02020603050405020304" pitchFamily="18" charset="0"/>
                <a:ea typeface="华文中宋" panose="02010600040101010101" pitchFamily="2" charset="-122"/>
              </a:rPr>
              <a:t>固定部分</a:t>
            </a:r>
            <a:r>
              <a:rPr lang="zh-CN" altLang="en-US" sz="3200" b="1" dirty="0">
                <a:latin typeface="Times New Roman" panose="02020603050405020304" pitchFamily="18" charset="0"/>
                <a:ea typeface="华文中宋" panose="02010600040101010101" pitchFamily="2" charset="-122"/>
              </a:rPr>
              <a:t>和</a:t>
            </a:r>
            <a:r>
              <a:rPr lang="zh-CN" altLang="en-US" sz="3200" b="1" dirty="0">
                <a:solidFill>
                  <a:schemeClr val="accent2"/>
                </a:solidFill>
                <a:latin typeface="Times New Roman" panose="02020603050405020304" pitchFamily="18" charset="0"/>
                <a:ea typeface="华文中宋" panose="02010600040101010101" pitchFamily="2" charset="-122"/>
              </a:rPr>
              <a:t>可编程部分</a:t>
            </a:r>
            <a:r>
              <a:rPr lang="zh-CN" altLang="en-US" sz="3200" b="1" dirty="0">
                <a:latin typeface="Times New Roman" panose="02020603050405020304" pitchFamily="18" charset="0"/>
                <a:ea typeface="华文中宋" panose="02010600040101010101" pitchFamily="2" charset="-122"/>
              </a:rPr>
              <a:t>组成。在一个系统中可能希望接入多个相同的从机，</a:t>
            </a:r>
            <a:r>
              <a:rPr lang="zh-CN" altLang="en-US" sz="3200" b="1" dirty="0">
                <a:solidFill>
                  <a:schemeClr val="accent2"/>
                </a:solidFill>
                <a:latin typeface="Times New Roman" panose="02020603050405020304" pitchFamily="18" charset="0"/>
                <a:ea typeface="华文中宋" panose="02010600040101010101" pitchFamily="2" charset="-122"/>
              </a:rPr>
              <a:t>从机地址中可编程部分决定了可接入总线该类器件的最大数目</a:t>
            </a:r>
            <a:r>
              <a:rPr lang="zh-CN" altLang="en-US" sz="3200" b="1" dirty="0">
                <a:latin typeface="Times New Roman" panose="02020603050405020304" pitchFamily="18" charset="0"/>
                <a:ea typeface="华文中宋" panose="02010600040101010101" pitchFamily="2" charset="-122"/>
              </a:rPr>
              <a:t>。</a:t>
            </a:r>
          </a:p>
        </p:txBody>
      </p:sp>
      <p:sp>
        <p:nvSpPr>
          <p:cNvPr id="11" name="Line 15">
            <a:extLst>
              <a:ext uri="{FF2B5EF4-FFF2-40B4-BE49-F238E27FC236}">
                <a16:creationId xmlns:a16="http://schemas.microsoft.com/office/drawing/2014/main" id="{4508969F-EBE7-457B-8576-BCEB977B230D}"/>
              </a:ext>
            </a:extLst>
          </p:cNvPr>
          <p:cNvSpPr>
            <a:spLocks noChangeShapeType="1"/>
          </p:cNvSpPr>
          <p:nvPr/>
        </p:nvSpPr>
        <p:spPr bwMode="auto">
          <a:xfrm>
            <a:off x="4460998" y="1844186"/>
            <a:ext cx="28733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sz="2400"/>
          </a:p>
        </p:txBody>
      </p:sp>
    </p:spTree>
    <p:extLst>
      <p:ext uri="{BB962C8B-B14F-4D97-AF65-F5344CB8AC3E}">
        <p14:creationId xmlns:p14="http://schemas.microsoft.com/office/powerpoint/2010/main" val="1558654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15</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15</a:t>
            </a:fld>
            <a:endParaRPr lang="en-US" altLang="zh-CN" sz="1200">
              <a:solidFill>
                <a:schemeClr val="bg1"/>
              </a:solidFill>
            </a:endParaRPr>
          </a:p>
        </p:txBody>
      </p:sp>
      <p:sp>
        <p:nvSpPr>
          <p:cNvPr id="8" name="Rectangle 2">
            <a:extLst>
              <a:ext uri="{FF2B5EF4-FFF2-40B4-BE49-F238E27FC236}">
                <a16:creationId xmlns:a16="http://schemas.microsoft.com/office/drawing/2014/main" id="{98F49297-8CF7-45A8-93AB-A6553865985C}"/>
              </a:ext>
            </a:extLst>
          </p:cNvPr>
          <p:cNvSpPr txBox="1">
            <a:spLocks noChangeArrowheads="1"/>
          </p:cNvSpPr>
          <p:nvPr/>
        </p:nvSpPr>
        <p:spPr bwMode="auto">
          <a:xfrm>
            <a:off x="1535112" y="1066800"/>
            <a:ext cx="934878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b="1" dirty="0">
                <a:latin typeface="Times New Roman" panose="02020603050405020304" pitchFamily="18" charset="0"/>
                <a:ea typeface="华文中宋" panose="02010600040101010101" pitchFamily="2" charset="-122"/>
              </a:rPr>
              <a:t>（</a:t>
            </a:r>
            <a:r>
              <a:rPr lang="en-US" altLang="zh-CN" b="1" dirty="0">
                <a:latin typeface="Times New Roman" panose="02020603050405020304" pitchFamily="18" charset="0"/>
                <a:ea typeface="华文中宋" panose="02010600040101010101" pitchFamily="2" charset="-122"/>
              </a:rPr>
              <a:t>2</a:t>
            </a:r>
            <a:r>
              <a:rPr lang="zh-CN" altLang="en-US" b="1" dirty="0">
                <a:latin typeface="Times New Roman" panose="02020603050405020304" pitchFamily="18" charset="0"/>
                <a:ea typeface="华文中宋" panose="02010600040101010101" pitchFamily="2" charset="-122"/>
              </a:rPr>
              <a:t>）寻址字节中的特殊地址</a:t>
            </a:r>
          </a:p>
          <a:p>
            <a:r>
              <a:rPr lang="zh-CN" altLang="en-US" b="1" dirty="0">
                <a:solidFill>
                  <a:srgbClr val="0000FF"/>
                </a:solidFill>
                <a:latin typeface="Times New Roman" panose="02020603050405020304" pitchFamily="18" charset="0"/>
                <a:ea typeface="华文中宋" panose="02010600040101010101" pitchFamily="2" charset="-122"/>
              </a:rPr>
              <a:t>   </a:t>
            </a:r>
            <a:r>
              <a:rPr lang="zh-CN" altLang="en-US" b="1" dirty="0">
                <a:solidFill>
                  <a:srgbClr val="0000CC"/>
                </a:solidFill>
                <a:latin typeface="Times New Roman" panose="02020603050405020304" pitchFamily="18" charset="0"/>
                <a:ea typeface="华文中宋" panose="02010600040101010101" pitchFamily="2" charset="-122"/>
              </a:rPr>
              <a:t>固定地址编号</a:t>
            </a:r>
            <a:r>
              <a:rPr lang="en-US" altLang="zh-CN" b="1" dirty="0">
                <a:solidFill>
                  <a:srgbClr val="0000CC"/>
                </a:solidFill>
                <a:latin typeface="Times New Roman" panose="02020603050405020304" pitchFamily="18" charset="0"/>
                <a:ea typeface="华文中宋" panose="02010600040101010101" pitchFamily="2" charset="-122"/>
              </a:rPr>
              <a:t>0000</a:t>
            </a:r>
            <a:r>
              <a:rPr lang="zh-CN" altLang="en-US" b="1" dirty="0">
                <a:solidFill>
                  <a:srgbClr val="0000CC"/>
                </a:solidFill>
                <a:latin typeface="Times New Roman" panose="02020603050405020304" pitchFamily="18" charset="0"/>
                <a:ea typeface="华文中宋" panose="02010600040101010101" pitchFamily="2" charset="-122"/>
              </a:rPr>
              <a:t>和</a:t>
            </a:r>
            <a:r>
              <a:rPr lang="en-US" altLang="zh-CN" b="1" dirty="0">
                <a:solidFill>
                  <a:srgbClr val="0000CC"/>
                </a:solidFill>
                <a:latin typeface="Times New Roman" panose="02020603050405020304" pitchFamily="18" charset="0"/>
                <a:ea typeface="华文中宋" panose="02010600040101010101" pitchFamily="2" charset="-122"/>
              </a:rPr>
              <a:t>1111</a:t>
            </a:r>
            <a:r>
              <a:rPr lang="zh-CN" altLang="en-US" b="1" dirty="0">
                <a:solidFill>
                  <a:srgbClr val="0000CC"/>
                </a:solidFill>
                <a:latin typeface="Times New Roman" panose="02020603050405020304" pitchFamily="18" charset="0"/>
                <a:ea typeface="华文中宋" panose="02010600040101010101" pitchFamily="2" charset="-122"/>
              </a:rPr>
              <a:t>已被保留作为特殊用途。</a:t>
            </a:r>
            <a:r>
              <a:rPr lang="zh-CN" altLang="en-US" sz="3600" dirty="0">
                <a:solidFill>
                  <a:schemeClr val="accent2"/>
                </a:solidFill>
              </a:rPr>
              <a:t> </a:t>
            </a:r>
          </a:p>
        </p:txBody>
      </p:sp>
      <p:sp>
        <p:nvSpPr>
          <p:cNvPr id="9" name="Oval 3">
            <a:extLst>
              <a:ext uri="{FF2B5EF4-FFF2-40B4-BE49-F238E27FC236}">
                <a16:creationId xmlns:a16="http://schemas.microsoft.com/office/drawing/2014/main" id="{B9F2DDA2-51DF-495C-A2AA-268A9EF20355}"/>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0" name="Rectangle 4">
            <a:extLst>
              <a:ext uri="{FF2B5EF4-FFF2-40B4-BE49-F238E27FC236}">
                <a16:creationId xmlns:a16="http://schemas.microsoft.com/office/drawing/2014/main" id="{80212BB6-0B71-4573-A02C-681F3906583B}"/>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pic>
        <p:nvPicPr>
          <p:cNvPr id="11" name="Picture 17">
            <a:extLst>
              <a:ext uri="{FF2B5EF4-FFF2-40B4-BE49-F238E27FC236}">
                <a16:creationId xmlns:a16="http://schemas.microsoft.com/office/drawing/2014/main" id="{928E51B1-C65B-4A7E-AE27-317673B4C3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9622"/>
          <a:stretch>
            <a:fillRect/>
          </a:stretch>
        </p:blipFill>
        <p:spPr bwMode="auto">
          <a:xfrm>
            <a:off x="1919288" y="2420938"/>
            <a:ext cx="840105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8786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16</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16</a:t>
            </a:fld>
            <a:endParaRPr lang="en-US" altLang="zh-CN" sz="1200">
              <a:solidFill>
                <a:schemeClr val="bg1"/>
              </a:solidFill>
            </a:endParaRPr>
          </a:p>
        </p:txBody>
      </p:sp>
      <p:sp>
        <p:nvSpPr>
          <p:cNvPr id="9" name="Oval 3">
            <a:extLst>
              <a:ext uri="{FF2B5EF4-FFF2-40B4-BE49-F238E27FC236}">
                <a16:creationId xmlns:a16="http://schemas.microsoft.com/office/drawing/2014/main" id="{B9F2DDA2-51DF-495C-A2AA-268A9EF20355}"/>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0" name="Rectangle 4">
            <a:extLst>
              <a:ext uri="{FF2B5EF4-FFF2-40B4-BE49-F238E27FC236}">
                <a16:creationId xmlns:a16="http://schemas.microsoft.com/office/drawing/2014/main" id="{80212BB6-0B71-4573-A02C-681F3906583B}"/>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2" name="灯片编号占位符 3">
            <a:extLst>
              <a:ext uri="{FF2B5EF4-FFF2-40B4-BE49-F238E27FC236}">
                <a16:creationId xmlns:a16="http://schemas.microsoft.com/office/drawing/2014/main" id="{562C4E7E-2FE9-4304-94B4-1B4336C9D221}"/>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F2466E3-AD17-48AB-BE81-FB690EFDAA29}" type="slidenum">
              <a:rPr lang="zh-CN" altLang="en-US" sz="1200">
                <a:solidFill>
                  <a:schemeClr val="bg1"/>
                </a:solidFill>
              </a:rPr>
              <a:pPr algn="r" eaLnBrk="1" hangingPunct="1">
                <a:spcBef>
                  <a:spcPct val="0"/>
                </a:spcBef>
                <a:buClrTx/>
                <a:buSzTx/>
                <a:buFontTx/>
                <a:buNone/>
              </a:pPr>
              <a:t>16</a:t>
            </a:fld>
            <a:endParaRPr lang="en-US" altLang="zh-CN" sz="1200">
              <a:solidFill>
                <a:schemeClr val="bg1"/>
              </a:solidFill>
            </a:endParaRPr>
          </a:p>
        </p:txBody>
      </p:sp>
      <p:sp>
        <p:nvSpPr>
          <p:cNvPr id="14" name="Oval 3">
            <a:extLst>
              <a:ext uri="{FF2B5EF4-FFF2-40B4-BE49-F238E27FC236}">
                <a16:creationId xmlns:a16="http://schemas.microsoft.com/office/drawing/2014/main" id="{3E24F1FF-7389-4C99-AED7-3BB21CEEC269}"/>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5" name="Rectangle 4">
            <a:extLst>
              <a:ext uri="{FF2B5EF4-FFF2-40B4-BE49-F238E27FC236}">
                <a16:creationId xmlns:a16="http://schemas.microsoft.com/office/drawing/2014/main" id="{BF8084E2-1233-4E88-A4C6-79556E09E27C}"/>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6" name="Rectangle 6">
            <a:extLst>
              <a:ext uri="{FF2B5EF4-FFF2-40B4-BE49-F238E27FC236}">
                <a16:creationId xmlns:a16="http://schemas.microsoft.com/office/drawing/2014/main" id="{8CAB0198-783C-4E9A-9D20-DA103F1031C2}"/>
              </a:ext>
            </a:extLst>
          </p:cNvPr>
          <p:cNvSpPr>
            <a:spLocks noChangeArrowheads="1"/>
          </p:cNvSpPr>
          <p:nvPr/>
        </p:nvSpPr>
        <p:spPr bwMode="auto">
          <a:xfrm>
            <a:off x="1377353" y="997147"/>
            <a:ext cx="965319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None/>
            </a:pPr>
            <a:r>
              <a:rPr lang="en-US" altLang="zh-CN" sz="2800" b="1" dirty="0">
                <a:latin typeface="Times New Roman" panose="02020603050405020304" pitchFamily="18" charset="0"/>
                <a:ea typeface="华文中宋" panose="02010600040101010101" pitchFamily="2" charset="-122"/>
              </a:rPr>
              <a:t>        </a:t>
            </a:r>
            <a:r>
              <a:rPr lang="zh-CN" altLang="en-US" sz="2800" b="1" dirty="0">
                <a:latin typeface="Times New Roman" panose="02020603050405020304" pitchFamily="18" charset="0"/>
                <a:ea typeface="华文中宋" panose="02010600040101010101" pitchFamily="2" charset="-122"/>
              </a:rPr>
              <a:t>起始信号后的第一字节的</a:t>
            </a:r>
            <a:r>
              <a:rPr lang="en-US" altLang="zh-CN" sz="2800" b="1" dirty="0">
                <a:latin typeface="Times New Roman" panose="02020603050405020304" pitchFamily="18" charset="0"/>
                <a:ea typeface="华文中宋" panose="02010600040101010101" pitchFamily="2" charset="-122"/>
              </a:rPr>
              <a:t>8</a:t>
            </a:r>
            <a:r>
              <a:rPr lang="zh-CN" altLang="en-US" sz="2800" b="1" dirty="0">
                <a:latin typeface="Times New Roman" panose="02020603050405020304" pitchFamily="18" charset="0"/>
                <a:ea typeface="华文中宋" panose="02010600040101010101" pitchFamily="2" charset="-122"/>
              </a:rPr>
              <a:t>位为“</a:t>
            </a:r>
            <a:r>
              <a:rPr lang="en-US" altLang="zh-CN" sz="2800" b="1" dirty="0">
                <a:solidFill>
                  <a:srgbClr val="0000CC"/>
                </a:solidFill>
                <a:latin typeface="Times New Roman" panose="02020603050405020304" pitchFamily="18" charset="0"/>
                <a:ea typeface="华文中宋" panose="02010600040101010101" pitchFamily="2" charset="-122"/>
              </a:rPr>
              <a:t>0000 0000</a:t>
            </a:r>
            <a:r>
              <a:rPr lang="en-US" altLang="zh-CN" sz="2800" b="1" dirty="0">
                <a:latin typeface="Times New Roman" panose="02020603050405020304" pitchFamily="18" charset="0"/>
                <a:ea typeface="华文中宋" panose="02010600040101010101" pitchFamily="2" charset="-122"/>
              </a:rPr>
              <a:t>”</a:t>
            </a:r>
            <a:r>
              <a:rPr lang="zh-CN" altLang="en-US" sz="2800" b="1" dirty="0">
                <a:latin typeface="Times New Roman" panose="02020603050405020304" pitchFamily="18" charset="0"/>
                <a:ea typeface="华文中宋" panose="02010600040101010101" pitchFamily="2" charset="-122"/>
              </a:rPr>
              <a:t>时，称为</a:t>
            </a:r>
            <a:r>
              <a:rPr lang="zh-CN" altLang="en-US" sz="2800" b="1" dirty="0">
                <a:solidFill>
                  <a:srgbClr val="0000CC"/>
                </a:solidFill>
                <a:latin typeface="Times New Roman" panose="02020603050405020304" pitchFamily="18" charset="0"/>
                <a:ea typeface="华文中宋" panose="02010600040101010101" pitchFamily="2" charset="-122"/>
              </a:rPr>
              <a:t>通用呼叫地址</a:t>
            </a:r>
            <a:r>
              <a:rPr lang="zh-CN" altLang="en-US" sz="2800" b="1" dirty="0">
                <a:latin typeface="Times New Roman" panose="02020603050405020304" pitchFamily="18" charset="0"/>
                <a:ea typeface="华文中宋" panose="02010600040101010101" pitchFamily="2" charset="-122"/>
              </a:rPr>
              <a:t>。通用呼叫地址的用意在第二字节中加以说明。格式为：   </a:t>
            </a:r>
          </a:p>
        </p:txBody>
      </p:sp>
      <p:sp>
        <p:nvSpPr>
          <p:cNvPr id="17" name="Rectangle 8">
            <a:extLst>
              <a:ext uri="{FF2B5EF4-FFF2-40B4-BE49-F238E27FC236}">
                <a16:creationId xmlns:a16="http://schemas.microsoft.com/office/drawing/2014/main" id="{44428493-C36A-4FCD-825D-DE65FAEE8C06}"/>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8" name="Rectangle 12">
            <a:extLst>
              <a:ext uri="{FF2B5EF4-FFF2-40B4-BE49-F238E27FC236}">
                <a16:creationId xmlns:a16="http://schemas.microsoft.com/office/drawing/2014/main" id="{BF5F4D0F-15B9-426C-9ABE-27F92D22D06A}"/>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9" name="Rectangle 17">
            <a:extLst>
              <a:ext uri="{FF2B5EF4-FFF2-40B4-BE49-F238E27FC236}">
                <a16:creationId xmlns:a16="http://schemas.microsoft.com/office/drawing/2014/main" id="{CFD47ED5-0815-4BEA-A3E8-0A2BF00F73F5}"/>
              </a:ext>
            </a:extLst>
          </p:cNvPr>
          <p:cNvSpPr>
            <a:spLocks noChangeArrowheads="1"/>
          </p:cNvSpPr>
          <p:nvPr/>
        </p:nvSpPr>
        <p:spPr bwMode="auto">
          <a:xfrm>
            <a:off x="1448790" y="3508375"/>
            <a:ext cx="965319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Char char="Ø"/>
            </a:pPr>
            <a:r>
              <a:rPr lang="zh-CN" altLang="en-US" sz="2800" b="1" dirty="0">
                <a:latin typeface="Times New Roman" panose="02020603050405020304" pitchFamily="18" charset="0"/>
                <a:ea typeface="华文中宋" panose="02010600040101010101" pitchFamily="2" charset="-122"/>
              </a:rPr>
              <a:t>第二字节为</a:t>
            </a:r>
            <a:r>
              <a:rPr lang="zh-CN" altLang="en-US" sz="2800" b="1" dirty="0">
                <a:solidFill>
                  <a:srgbClr val="FF0000"/>
                </a:solidFill>
                <a:latin typeface="Times New Roman" panose="02020603050405020304" pitchFamily="18" charset="0"/>
                <a:ea typeface="华文中宋" panose="02010600040101010101" pitchFamily="2" charset="-122"/>
              </a:rPr>
              <a:t> </a:t>
            </a:r>
            <a:r>
              <a:rPr lang="en-US" altLang="zh-CN" sz="2800" b="1" dirty="0">
                <a:solidFill>
                  <a:srgbClr val="FF0000"/>
                </a:solidFill>
                <a:latin typeface="Times New Roman" panose="02020603050405020304" pitchFamily="18" charset="0"/>
                <a:ea typeface="华文中宋" panose="02010600040101010101" pitchFamily="2" charset="-122"/>
              </a:rPr>
              <a:t>06H</a:t>
            </a:r>
            <a:r>
              <a:rPr lang="zh-CN" altLang="en-US" sz="2800" b="1" dirty="0">
                <a:latin typeface="Times New Roman" panose="02020603050405020304" pitchFamily="18" charset="0"/>
                <a:ea typeface="华文中宋" panose="02010600040101010101" pitchFamily="2" charset="-122"/>
              </a:rPr>
              <a:t>时，所有能响应通用呼叫地址的从机器件复位，并由硬件装入从机地址的可编程部分。能响应命令的从机器件复位时不拉低</a:t>
            </a:r>
            <a:r>
              <a:rPr lang="en-US" altLang="zh-CN" sz="2800" b="1" dirty="0">
                <a:latin typeface="Times New Roman" panose="02020603050405020304" pitchFamily="18" charset="0"/>
                <a:ea typeface="华文中宋" panose="02010600040101010101" pitchFamily="2" charset="-122"/>
              </a:rPr>
              <a:t>SDA</a:t>
            </a:r>
            <a:r>
              <a:rPr lang="zh-CN" altLang="en-US" sz="2800" b="1" dirty="0">
                <a:latin typeface="Times New Roman" panose="02020603050405020304" pitchFamily="18" charset="0"/>
                <a:ea typeface="华文中宋" panose="02010600040101010101" pitchFamily="2" charset="-122"/>
              </a:rPr>
              <a:t>和</a:t>
            </a:r>
            <a:r>
              <a:rPr lang="en-US" altLang="zh-CN" sz="2800" b="1" dirty="0">
                <a:latin typeface="Times New Roman" panose="02020603050405020304" pitchFamily="18" charset="0"/>
                <a:ea typeface="华文中宋" panose="02010600040101010101" pitchFamily="2" charset="-122"/>
              </a:rPr>
              <a:t>SCL</a:t>
            </a:r>
            <a:r>
              <a:rPr lang="zh-CN" altLang="en-US" sz="2800" b="1" dirty="0">
                <a:latin typeface="Times New Roman" panose="02020603050405020304" pitchFamily="18" charset="0"/>
                <a:ea typeface="华文中宋" panose="02010600040101010101" pitchFamily="2" charset="-122"/>
              </a:rPr>
              <a:t>线，以免堵塞总线。</a:t>
            </a:r>
          </a:p>
        </p:txBody>
      </p:sp>
      <p:pic>
        <p:nvPicPr>
          <p:cNvPr id="20" name="Picture 18">
            <a:extLst>
              <a:ext uri="{FF2B5EF4-FFF2-40B4-BE49-F238E27FC236}">
                <a16:creationId xmlns:a16="http://schemas.microsoft.com/office/drawing/2014/main" id="{BDE93EAF-C47C-435A-A2E3-73576031C8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2543176"/>
            <a:ext cx="7658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19">
            <a:extLst>
              <a:ext uri="{FF2B5EF4-FFF2-40B4-BE49-F238E27FC236}">
                <a16:creationId xmlns:a16="http://schemas.microsoft.com/office/drawing/2014/main" id="{2829463A-12DB-46CD-8D79-8D9212132B1B}"/>
              </a:ext>
            </a:extLst>
          </p:cNvPr>
          <p:cNvSpPr>
            <a:spLocks noChangeArrowheads="1"/>
          </p:cNvSpPr>
          <p:nvPr/>
        </p:nvSpPr>
        <p:spPr bwMode="auto">
          <a:xfrm>
            <a:off x="1377353" y="4948236"/>
            <a:ext cx="965319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Char char="Ø"/>
            </a:pPr>
            <a:r>
              <a:rPr lang="zh-CN" altLang="en-US" sz="2800" b="1">
                <a:latin typeface="Times New Roman" panose="02020603050405020304" pitchFamily="18" charset="0"/>
                <a:ea typeface="华文中宋" panose="02010600040101010101" pitchFamily="2" charset="-122"/>
              </a:rPr>
              <a:t>第二字节为 </a:t>
            </a:r>
            <a:r>
              <a:rPr lang="en-US" altLang="zh-CN" sz="2800" b="1">
                <a:solidFill>
                  <a:srgbClr val="FF0000"/>
                </a:solidFill>
                <a:latin typeface="Times New Roman" panose="02020603050405020304" pitchFamily="18" charset="0"/>
                <a:ea typeface="华文中宋" panose="02010600040101010101" pitchFamily="2" charset="-122"/>
              </a:rPr>
              <a:t>04H</a:t>
            </a:r>
            <a:r>
              <a:rPr lang="zh-CN" altLang="en-US" sz="2800" b="1">
                <a:latin typeface="Times New Roman" panose="02020603050405020304" pitchFamily="18" charset="0"/>
                <a:ea typeface="华文中宋" panose="02010600040101010101" pitchFamily="2" charset="-122"/>
              </a:rPr>
              <a:t>时，所有能响应通用呼叫地址并通过硬件来定义其可编程地址的从机器件将锁定地址中的可编程位，但不进行复位。</a:t>
            </a:r>
          </a:p>
        </p:txBody>
      </p:sp>
    </p:spTree>
    <p:extLst>
      <p:ext uri="{BB962C8B-B14F-4D97-AF65-F5344CB8AC3E}">
        <p14:creationId xmlns:p14="http://schemas.microsoft.com/office/powerpoint/2010/main" val="3844345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17</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17</a:t>
            </a:fld>
            <a:endParaRPr lang="en-US" altLang="zh-CN" sz="1200">
              <a:solidFill>
                <a:schemeClr val="bg1"/>
              </a:solidFill>
            </a:endParaRPr>
          </a:p>
        </p:txBody>
      </p:sp>
      <p:sp>
        <p:nvSpPr>
          <p:cNvPr id="9" name="Oval 3">
            <a:extLst>
              <a:ext uri="{FF2B5EF4-FFF2-40B4-BE49-F238E27FC236}">
                <a16:creationId xmlns:a16="http://schemas.microsoft.com/office/drawing/2014/main" id="{B9F2DDA2-51DF-495C-A2AA-268A9EF20355}"/>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0" name="Rectangle 4">
            <a:extLst>
              <a:ext uri="{FF2B5EF4-FFF2-40B4-BE49-F238E27FC236}">
                <a16:creationId xmlns:a16="http://schemas.microsoft.com/office/drawing/2014/main" id="{80212BB6-0B71-4573-A02C-681F3906583B}"/>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1" name="灯片编号占位符 3">
            <a:extLst>
              <a:ext uri="{FF2B5EF4-FFF2-40B4-BE49-F238E27FC236}">
                <a16:creationId xmlns:a16="http://schemas.microsoft.com/office/drawing/2014/main" id="{D550AA72-2835-4E9A-819F-54E6F9F5E94B}"/>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9307E446-A05D-4724-907B-BF2A1DD38150}" type="slidenum">
              <a:rPr lang="zh-CN" altLang="en-US" sz="1200">
                <a:solidFill>
                  <a:schemeClr val="bg1"/>
                </a:solidFill>
              </a:rPr>
              <a:pPr algn="r" eaLnBrk="1" hangingPunct="1">
                <a:spcBef>
                  <a:spcPct val="0"/>
                </a:spcBef>
                <a:buClrTx/>
                <a:buSzTx/>
                <a:buFontTx/>
                <a:buNone/>
              </a:pPr>
              <a:t>17</a:t>
            </a:fld>
            <a:endParaRPr lang="en-US" altLang="zh-CN" sz="1200">
              <a:solidFill>
                <a:schemeClr val="bg1"/>
              </a:solidFill>
            </a:endParaRPr>
          </a:p>
        </p:txBody>
      </p:sp>
      <p:sp>
        <p:nvSpPr>
          <p:cNvPr id="12" name="Oval 2">
            <a:extLst>
              <a:ext uri="{FF2B5EF4-FFF2-40B4-BE49-F238E27FC236}">
                <a16:creationId xmlns:a16="http://schemas.microsoft.com/office/drawing/2014/main" id="{AD91902B-4B3B-42FB-A1A3-37D0749CB0E4}"/>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4" name="Rectangle 3">
            <a:extLst>
              <a:ext uri="{FF2B5EF4-FFF2-40B4-BE49-F238E27FC236}">
                <a16:creationId xmlns:a16="http://schemas.microsoft.com/office/drawing/2014/main" id="{DA0D2957-8472-4AD3-A2E6-7DE91002152B}"/>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5" name="Rectangle 4">
            <a:extLst>
              <a:ext uri="{FF2B5EF4-FFF2-40B4-BE49-F238E27FC236}">
                <a16:creationId xmlns:a16="http://schemas.microsoft.com/office/drawing/2014/main" id="{269C6A0C-0F6A-41DE-9153-196EB69694ED}"/>
              </a:ext>
            </a:extLst>
          </p:cNvPr>
          <p:cNvSpPr>
            <a:spLocks noChangeArrowheads="1"/>
          </p:cNvSpPr>
          <p:nvPr/>
        </p:nvSpPr>
        <p:spPr bwMode="auto">
          <a:xfrm>
            <a:off x="2063750" y="1052514"/>
            <a:ext cx="8135938"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如果第二字节的方向位为“</a:t>
            </a:r>
            <a:r>
              <a:rPr lang="en-US" altLang="zh-CN" sz="2400" b="1" dirty="0">
                <a:latin typeface="Times New Roman" panose="02020603050405020304" pitchFamily="18" charset="0"/>
                <a:ea typeface="华文中宋" panose="02010600040101010101" pitchFamily="2" charset="-122"/>
              </a:rPr>
              <a:t>1”</a:t>
            </a:r>
            <a:r>
              <a:rPr lang="zh-CN" altLang="en-US" sz="2400" b="1" dirty="0">
                <a:latin typeface="Times New Roman" panose="02020603050405020304" pitchFamily="18" charset="0"/>
                <a:ea typeface="华文中宋" panose="02010600040101010101" pitchFamily="2" charset="-122"/>
              </a:rPr>
              <a:t>，则这两个字节命令称为硬件</a:t>
            </a:r>
            <a:r>
              <a:rPr lang="zh-CN" altLang="en-US" sz="2400" b="1" dirty="0">
                <a:solidFill>
                  <a:srgbClr val="FF0000"/>
                </a:solidFill>
                <a:latin typeface="Times New Roman" panose="02020603050405020304" pitchFamily="18" charset="0"/>
                <a:ea typeface="华文中宋" panose="02010600040101010101" pitchFamily="2" charset="-122"/>
              </a:rPr>
              <a:t>通用呼叫命令</a:t>
            </a:r>
            <a:r>
              <a:rPr lang="zh-CN" altLang="en-US" sz="2400" b="1" dirty="0">
                <a:latin typeface="Times New Roman" panose="02020603050405020304" pitchFamily="18" charset="0"/>
                <a:ea typeface="华文中宋" panose="02010600040101010101" pitchFamily="2" charset="-122"/>
              </a:rPr>
              <a:t>。</a:t>
            </a:r>
          </a:p>
          <a:p>
            <a:pPr>
              <a:lnSpc>
                <a:spcPct val="115000"/>
              </a:lnSpc>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在这第二字节的</a:t>
            </a:r>
            <a:r>
              <a:rPr lang="zh-CN" altLang="en-US" sz="2400" b="1" dirty="0">
                <a:solidFill>
                  <a:srgbClr val="FF0000"/>
                </a:solidFill>
                <a:latin typeface="Times New Roman" panose="02020603050405020304" pitchFamily="18" charset="0"/>
                <a:ea typeface="华文中宋" panose="02010600040101010101" pitchFamily="2" charset="-122"/>
              </a:rPr>
              <a:t>高</a:t>
            </a:r>
            <a:r>
              <a:rPr lang="en-US" altLang="zh-CN" sz="2400" b="1" dirty="0">
                <a:solidFill>
                  <a:srgbClr val="FF0000"/>
                </a:solidFill>
                <a:latin typeface="Times New Roman" panose="02020603050405020304" pitchFamily="18" charset="0"/>
                <a:ea typeface="华文中宋" panose="02010600040101010101" pitchFamily="2" charset="-122"/>
              </a:rPr>
              <a:t>7</a:t>
            </a:r>
            <a:r>
              <a:rPr lang="zh-CN" altLang="en-US" sz="2400" b="1" dirty="0">
                <a:solidFill>
                  <a:srgbClr val="FF0000"/>
                </a:solidFill>
                <a:latin typeface="Times New Roman" panose="02020603050405020304" pitchFamily="18" charset="0"/>
                <a:ea typeface="华文中宋" panose="02010600040101010101" pitchFamily="2" charset="-122"/>
              </a:rPr>
              <a:t>位说明自己的地址</a:t>
            </a:r>
            <a:r>
              <a:rPr lang="zh-CN" altLang="en-US" sz="2400" b="1" dirty="0">
                <a:latin typeface="Times New Roman" panose="02020603050405020304" pitchFamily="18" charset="0"/>
                <a:ea typeface="华文中宋" panose="02010600040101010101" pitchFamily="2" charset="-122"/>
              </a:rPr>
              <a:t>。接在总线上的智能器件，如单片机或其他微处理器能识别这个地址，并与之传送数据。硬件主器件作为从机使用时，也用这个地址作为从机地址。格式为： </a:t>
            </a:r>
          </a:p>
        </p:txBody>
      </p:sp>
      <p:sp>
        <p:nvSpPr>
          <p:cNvPr id="16" name="Rectangle 6">
            <a:extLst>
              <a:ext uri="{FF2B5EF4-FFF2-40B4-BE49-F238E27FC236}">
                <a16:creationId xmlns:a16="http://schemas.microsoft.com/office/drawing/2014/main" id="{25EEBFC9-C528-40DA-9B3A-21409B68E1CF}"/>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7" name="Rectangle 7">
            <a:extLst>
              <a:ext uri="{FF2B5EF4-FFF2-40B4-BE49-F238E27FC236}">
                <a16:creationId xmlns:a16="http://schemas.microsoft.com/office/drawing/2014/main" id="{EF93BC19-3CE6-4E63-9BB7-0DC67677168A}"/>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pic>
        <p:nvPicPr>
          <p:cNvPr id="18" name="Picture 17">
            <a:extLst>
              <a:ext uri="{FF2B5EF4-FFF2-40B4-BE49-F238E27FC236}">
                <a16:creationId xmlns:a16="http://schemas.microsoft.com/office/drawing/2014/main" id="{7ACA7C4C-CF90-44E4-B008-AC4062355F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9" y="3797300"/>
            <a:ext cx="79914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a:extLst>
              <a:ext uri="{FF2B5EF4-FFF2-40B4-BE49-F238E27FC236}">
                <a16:creationId xmlns:a16="http://schemas.microsoft.com/office/drawing/2014/main" id="{70F49BC0-3056-4F27-9D58-7D5BCE9BBC45}"/>
              </a:ext>
            </a:extLst>
          </p:cNvPr>
          <p:cNvSpPr>
            <a:spLocks noChangeArrowheads="1"/>
          </p:cNvSpPr>
          <p:nvPr/>
        </p:nvSpPr>
        <p:spPr bwMode="auto">
          <a:xfrm>
            <a:off x="1992313" y="4365626"/>
            <a:ext cx="82804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Char char="Ø"/>
            </a:pPr>
            <a:r>
              <a:rPr lang="zh-CN" altLang="en-US" sz="2400" b="1">
                <a:latin typeface="Times New Roman" panose="02020603050405020304" pitchFamily="18" charset="0"/>
                <a:ea typeface="华文中宋" panose="02010600040101010101" pitchFamily="2" charset="-122"/>
              </a:rPr>
              <a:t>在系统中另一种选择可能是系统复位时</a:t>
            </a:r>
            <a:r>
              <a:rPr lang="zh-CN" altLang="en-US" sz="2400" b="1">
                <a:solidFill>
                  <a:schemeClr val="accent2"/>
                </a:solidFill>
                <a:latin typeface="Times New Roman" panose="02020603050405020304" pitchFamily="18" charset="0"/>
                <a:ea typeface="华文中宋" panose="02010600040101010101" pitchFamily="2" charset="-122"/>
              </a:rPr>
              <a:t>硬件主机器件工作在从机接收器方式</a:t>
            </a:r>
            <a:r>
              <a:rPr lang="zh-CN" altLang="en-US" sz="2400" b="1">
                <a:latin typeface="Times New Roman" panose="02020603050405020304" pitchFamily="18" charset="0"/>
                <a:ea typeface="华文中宋" panose="02010600040101010101" pitchFamily="2" charset="-122"/>
              </a:rPr>
              <a:t>，这时由系统中的主机先告诉硬件主机器件数据应送往的从机器件地址，当硬件主机器件要发送数据时就可以直接向指定从机器件发送数据了。</a:t>
            </a:r>
          </a:p>
        </p:txBody>
      </p:sp>
    </p:spTree>
    <p:extLst>
      <p:ext uri="{BB962C8B-B14F-4D97-AF65-F5344CB8AC3E}">
        <p14:creationId xmlns:p14="http://schemas.microsoft.com/office/powerpoint/2010/main" val="377800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18</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18</a:t>
            </a:fld>
            <a:endParaRPr lang="en-US" altLang="zh-CN" sz="1200">
              <a:solidFill>
                <a:schemeClr val="bg1"/>
              </a:solidFill>
            </a:endParaRPr>
          </a:p>
        </p:txBody>
      </p:sp>
      <p:sp>
        <p:nvSpPr>
          <p:cNvPr id="9" name="Oval 3">
            <a:extLst>
              <a:ext uri="{FF2B5EF4-FFF2-40B4-BE49-F238E27FC236}">
                <a16:creationId xmlns:a16="http://schemas.microsoft.com/office/drawing/2014/main" id="{B9F2DDA2-51DF-495C-A2AA-268A9EF20355}"/>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0" name="Rectangle 4">
            <a:extLst>
              <a:ext uri="{FF2B5EF4-FFF2-40B4-BE49-F238E27FC236}">
                <a16:creationId xmlns:a16="http://schemas.microsoft.com/office/drawing/2014/main" id="{80212BB6-0B71-4573-A02C-681F3906583B}"/>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1" name="灯片编号占位符 3">
            <a:extLst>
              <a:ext uri="{FF2B5EF4-FFF2-40B4-BE49-F238E27FC236}">
                <a16:creationId xmlns:a16="http://schemas.microsoft.com/office/drawing/2014/main" id="{D52A75CD-E708-413F-9FDD-568D031335B3}"/>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8FC1348D-3C84-4BF4-B4D7-5EA9015818F4}" type="slidenum">
              <a:rPr lang="zh-CN" altLang="en-US" sz="1200">
                <a:solidFill>
                  <a:schemeClr val="bg1"/>
                </a:solidFill>
              </a:rPr>
              <a:pPr algn="r" eaLnBrk="1" hangingPunct="1">
                <a:spcBef>
                  <a:spcPct val="0"/>
                </a:spcBef>
                <a:buClrTx/>
                <a:buSzTx/>
                <a:buFontTx/>
                <a:buNone/>
              </a:pPr>
              <a:t>18</a:t>
            </a:fld>
            <a:endParaRPr lang="en-US" altLang="zh-CN" sz="1200">
              <a:solidFill>
                <a:schemeClr val="bg1"/>
              </a:solidFill>
            </a:endParaRPr>
          </a:p>
        </p:txBody>
      </p:sp>
      <p:sp>
        <p:nvSpPr>
          <p:cNvPr id="12" name="Oval 2">
            <a:extLst>
              <a:ext uri="{FF2B5EF4-FFF2-40B4-BE49-F238E27FC236}">
                <a16:creationId xmlns:a16="http://schemas.microsoft.com/office/drawing/2014/main" id="{B06E04FB-4BBE-41BB-92F2-061E7A2DC7BC}"/>
              </a:ext>
            </a:extLst>
          </p:cNvPr>
          <p:cNvSpPr>
            <a:spLocks noChangeArrowheads="1"/>
          </p:cNvSpPr>
          <p:nvPr/>
        </p:nvSpPr>
        <p:spPr bwMode="auto">
          <a:xfrm>
            <a:off x="5334000" y="4724400"/>
            <a:ext cx="11430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4" name="Rectangle 3">
            <a:extLst>
              <a:ext uri="{FF2B5EF4-FFF2-40B4-BE49-F238E27FC236}">
                <a16:creationId xmlns:a16="http://schemas.microsoft.com/office/drawing/2014/main" id="{2F5FF23E-5B39-4CC3-BC0D-47544F4E60F2}"/>
              </a:ext>
            </a:extLst>
          </p:cNvPr>
          <p:cNvSpPr>
            <a:spLocks noChangeArrowheads="1"/>
          </p:cNvSpPr>
          <p:nvPr/>
        </p:nvSpPr>
        <p:spPr bwMode="auto">
          <a:xfrm>
            <a:off x="5943600" y="4876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5" name="Rectangle 6">
            <a:extLst>
              <a:ext uri="{FF2B5EF4-FFF2-40B4-BE49-F238E27FC236}">
                <a16:creationId xmlns:a16="http://schemas.microsoft.com/office/drawing/2014/main" id="{FCB07EB6-24C3-410A-BAF7-6EBEC51B3087}"/>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6" name="Rectangle 7">
            <a:extLst>
              <a:ext uri="{FF2B5EF4-FFF2-40B4-BE49-F238E27FC236}">
                <a16:creationId xmlns:a16="http://schemas.microsoft.com/office/drawing/2014/main" id="{7836BECF-A924-429D-8FD6-922EB935807D}"/>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7" name="Rectangle 8">
            <a:extLst>
              <a:ext uri="{FF2B5EF4-FFF2-40B4-BE49-F238E27FC236}">
                <a16:creationId xmlns:a16="http://schemas.microsoft.com/office/drawing/2014/main" id="{B078D481-FA63-4B29-93A2-3E7CE0C6B2DA}"/>
              </a:ext>
            </a:extLst>
          </p:cNvPr>
          <p:cNvSpPr>
            <a:spLocks noChangeArrowheads="1"/>
          </p:cNvSpPr>
          <p:nvPr/>
        </p:nvSpPr>
        <p:spPr bwMode="auto">
          <a:xfrm>
            <a:off x="1524001" y="23361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400" b="1">
              <a:latin typeface="Times New Roman" panose="02020603050405020304" pitchFamily="18" charset="0"/>
              <a:ea typeface="华文中宋" panose="02010600040101010101" pitchFamily="2" charset="-122"/>
            </a:endParaRPr>
          </a:p>
        </p:txBody>
      </p:sp>
      <p:sp>
        <p:nvSpPr>
          <p:cNvPr id="18" name="Rectangle 16">
            <a:extLst>
              <a:ext uri="{FF2B5EF4-FFF2-40B4-BE49-F238E27FC236}">
                <a16:creationId xmlns:a16="http://schemas.microsoft.com/office/drawing/2014/main" id="{4B6A7CC1-6368-4A97-A030-15A3EF367F56}"/>
              </a:ext>
            </a:extLst>
          </p:cNvPr>
          <p:cNvSpPr>
            <a:spLocks noChangeArrowheads="1"/>
          </p:cNvSpPr>
          <p:nvPr/>
        </p:nvSpPr>
        <p:spPr bwMode="auto">
          <a:xfrm>
            <a:off x="2063750" y="836614"/>
            <a:ext cx="2808288"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buClr>
                <a:schemeClr val="folHlink"/>
              </a:buClr>
              <a:buSzTx/>
              <a:buFont typeface="Wingdings" panose="05000000000000000000" pitchFamily="2" charset="2"/>
              <a:buNone/>
            </a:pPr>
            <a:r>
              <a:rPr lang="zh-CN" altLang="en-US" sz="2400" b="1">
                <a:latin typeface="Times New Roman" panose="02020603050405020304" pitchFamily="18" charset="0"/>
                <a:ea typeface="华文中宋" panose="02010600040101010101" pitchFamily="2" charset="-122"/>
              </a:rPr>
              <a:t>（</a:t>
            </a:r>
            <a:r>
              <a:rPr lang="en-US" altLang="zh-CN" sz="2400" b="1">
                <a:latin typeface="Times New Roman" panose="02020603050405020304" pitchFamily="18" charset="0"/>
                <a:ea typeface="华文中宋" panose="02010600040101010101" pitchFamily="2" charset="-122"/>
              </a:rPr>
              <a:t>3</a:t>
            </a:r>
            <a:r>
              <a:rPr lang="zh-CN" altLang="en-US" sz="2400" b="1">
                <a:latin typeface="Times New Roman" panose="02020603050405020304" pitchFamily="18" charset="0"/>
                <a:ea typeface="华文中宋" panose="02010600040101010101" pitchFamily="2" charset="-122"/>
              </a:rPr>
              <a:t>）起始字节</a:t>
            </a:r>
          </a:p>
        </p:txBody>
      </p:sp>
      <p:sp>
        <p:nvSpPr>
          <p:cNvPr id="19" name="Rectangle 17">
            <a:extLst>
              <a:ext uri="{FF2B5EF4-FFF2-40B4-BE49-F238E27FC236}">
                <a16:creationId xmlns:a16="http://schemas.microsoft.com/office/drawing/2014/main" id="{61F8CBEF-553A-440F-954A-0566DA1BD6BE}"/>
              </a:ext>
            </a:extLst>
          </p:cNvPr>
          <p:cNvSpPr>
            <a:spLocks noChangeArrowheads="1"/>
          </p:cNvSpPr>
          <p:nvPr/>
        </p:nvSpPr>
        <p:spPr bwMode="auto">
          <a:xfrm>
            <a:off x="1992314" y="2420938"/>
            <a:ext cx="8137525"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Char char="Ø"/>
            </a:pPr>
            <a:r>
              <a:rPr lang="en-US" altLang="zh-CN" sz="2400" b="1">
                <a:latin typeface="Times New Roman" panose="02020603050405020304" pitchFamily="18" charset="0"/>
                <a:ea typeface="华文中宋" panose="02010600040101010101" pitchFamily="2" charset="-122"/>
              </a:rPr>
              <a:t> </a:t>
            </a:r>
            <a:r>
              <a:rPr lang="zh-CN" altLang="en-US" sz="2400" b="1">
                <a:latin typeface="Times New Roman" panose="02020603050405020304" pitchFamily="18" charset="0"/>
                <a:ea typeface="华文中宋" panose="02010600040101010101" pitchFamily="2" charset="-122"/>
              </a:rPr>
              <a:t>不具备</a:t>
            </a:r>
            <a:r>
              <a:rPr lang="en-US" altLang="zh-CN" sz="2400" b="1">
                <a:latin typeface="Times New Roman" panose="02020603050405020304" pitchFamily="18" charset="0"/>
                <a:ea typeface="华文中宋" panose="02010600040101010101" pitchFamily="2" charset="-122"/>
              </a:rPr>
              <a:t>I</a:t>
            </a:r>
            <a:r>
              <a:rPr lang="en-US" altLang="zh-CN" sz="2400" b="1" baseline="30000">
                <a:latin typeface="Times New Roman" panose="02020603050405020304" pitchFamily="18" charset="0"/>
                <a:ea typeface="华文中宋" panose="02010600040101010101" pitchFamily="2" charset="-122"/>
              </a:rPr>
              <a:t>2</a:t>
            </a:r>
            <a:r>
              <a:rPr lang="en-US" altLang="zh-CN" sz="2400" b="1">
                <a:latin typeface="Times New Roman" panose="02020603050405020304" pitchFamily="18" charset="0"/>
                <a:ea typeface="华文中宋" panose="02010600040101010101" pitchFamily="2" charset="-122"/>
              </a:rPr>
              <a:t>C</a:t>
            </a:r>
            <a:r>
              <a:rPr lang="zh-CN" altLang="en-US" sz="2400" b="1">
                <a:latin typeface="Times New Roman" panose="02020603050405020304" pitchFamily="18" charset="0"/>
                <a:ea typeface="华文中宋" panose="02010600040101010101" pitchFamily="2" charset="-122"/>
              </a:rPr>
              <a:t>总线接口的单片机，则必须</a:t>
            </a:r>
            <a:r>
              <a:rPr lang="zh-CN" altLang="en-US" sz="2400" b="1">
                <a:solidFill>
                  <a:schemeClr val="accent2"/>
                </a:solidFill>
                <a:latin typeface="Times New Roman" panose="02020603050405020304" pitchFamily="18" charset="0"/>
                <a:ea typeface="华文中宋" panose="02010600040101010101" pitchFamily="2" charset="-122"/>
              </a:rPr>
              <a:t>通过软件不断地检测总线</a:t>
            </a:r>
            <a:r>
              <a:rPr lang="zh-CN" altLang="en-US" sz="2400" b="1">
                <a:latin typeface="Times New Roman" panose="02020603050405020304" pitchFamily="18" charset="0"/>
                <a:ea typeface="华文中宋" panose="02010600040101010101" pitchFamily="2" charset="-122"/>
              </a:rPr>
              <a:t>，以便及时地响应总线的请求。单片机的速度与硬件接口器件的速度就出现了较大的差别，为此，</a:t>
            </a:r>
            <a:r>
              <a:rPr lang="en-US" altLang="zh-CN" sz="2400" b="1">
                <a:solidFill>
                  <a:schemeClr val="accent2"/>
                </a:solidFill>
                <a:latin typeface="Times New Roman" panose="02020603050405020304" pitchFamily="18" charset="0"/>
                <a:ea typeface="华文中宋" panose="02010600040101010101" pitchFamily="2" charset="-122"/>
              </a:rPr>
              <a:t>I</a:t>
            </a:r>
            <a:r>
              <a:rPr lang="en-US" altLang="zh-CN" sz="2400" b="1" baseline="30000">
                <a:solidFill>
                  <a:schemeClr val="accent2"/>
                </a:solidFill>
                <a:latin typeface="Times New Roman" panose="02020603050405020304" pitchFamily="18" charset="0"/>
                <a:ea typeface="华文中宋" panose="02010600040101010101" pitchFamily="2" charset="-122"/>
              </a:rPr>
              <a:t>2</a:t>
            </a:r>
            <a:r>
              <a:rPr lang="en-US" altLang="zh-CN" sz="2400" b="1">
                <a:solidFill>
                  <a:schemeClr val="accent2"/>
                </a:solidFill>
                <a:latin typeface="Times New Roman" panose="02020603050405020304" pitchFamily="18" charset="0"/>
                <a:ea typeface="华文中宋" panose="02010600040101010101" pitchFamily="2" charset="-122"/>
              </a:rPr>
              <a:t>C</a:t>
            </a:r>
            <a:r>
              <a:rPr lang="zh-CN" altLang="en-US" sz="2400" b="1">
                <a:solidFill>
                  <a:schemeClr val="accent2"/>
                </a:solidFill>
                <a:latin typeface="Times New Roman" panose="02020603050405020304" pitchFamily="18" charset="0"/>
                <a:ea typeface="华文中宋" panose="02010600040101010101" pitchFamily="2" charset="-122"/>
              </a:rPr>
              <a:t>总线上的数据传送要由一个较长的起始过程加以引导</a:t>
            </a:r>
            <a:r>
              <a:rPr lang="zh-CN" altLang="en-US" sz="2400" b="1">
                <a:latin typeface="Times New Roman" panose="02020603050405020304" pitchFamily="18" charset="0"/>
                <a:ea typeface="华文中宋" panose="02010600040101010101" pitchFamily="2" charset="-122"/>
              </a:rPr>
              <a:t>。  </a:t>
            </a:r>
          </a:p>
        </p:txBody>
      </p:sp>
      <p:sp>
        <p:nvSpPr>
          <p:cNvPr id="20" name="Rectangle 19">
            <a:extLst>
              <a:ext uri="{FF2B5EF4-FFF2-40B4-BE49-F238E27FC236}">
                <a16:creationId xmlns:a16="http://schemas.microsoft.com/office/drawing/2014/main" id="{F3E012AA-BB1A-498B-A1E8-28A8BFA3290E}"/>
              </a:ext>
            </a:extLst>
          </p:cNvPr>
          <p:cNvSpPr>
            <a:spLocks noChangeArrowheads="1"/>
          </p:cNvSpPr>
          <p:nvPr/>
        </p:nvSpPr>
        <p:spPr bwMode="auto">
          <a:xfrm>
            <a:off x="1992314" y="1412875"/>
            <a:ext cx="813593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起始字节是提供给</a:t>
            </a:r>
            <a:r>
              <a:rPr lang="zh-CN" altLang="en-US" sz="2400" b="1" dirty="0">
                <a:solidFill>
                  <a:schemeClr val="accent2"/>
                </a:solidFill>
                <a:latin typeface="Times New Roman" panose="02020603050405020304" pitchFamily="18" charset="0"/>
                <a:ea typeface="华文中宋" panose="02010600040101010101" pitchFamily="2" charset="-122"/>
              </a:rPr>
              <a:t>没有</a:t>
            </a:r>
            <a:r>
              <a:rPr lang="en-US" altLang="zh-CN" sz="2400" b="1" dirty="0">
                <a:solidFill>
                  <a:schemeClr val="accent2"/>
                </a:solidFill>
                <a:latin typeface="Times New Roman" panose="02020603050405020304" pitchFamily="18" charset="0"/>
                <a:ea typeface="华文中宋" panose="02010600040101010101" pitchFamily="2" charset="-122"/>
              </a:rPr>
              <a:t>I</a:t>
            </a:r>
            <a:r>
              <a:rPr lang="en-US" altLang="zh-CN" sz="2400" b="1" baseline="30000" dirty="0">
                <a:solidFill>
                  <a:schemeClr val="accent2"/>
                </a:solidFill>
                <a:latin typeface="Times New Roman" panose="02020603050405020304" pitchFamily="18" charset="0"/>
                <a:ea typeface="华文中宋" panose="02010600040101010101" pitchFamily="2" charset="-122"/>
              </a:rPr>
              <a:t>2</a:t>
            </a:r>
            <a:r>
              <a:rPr lang="en-US" altLang="zh-CN" sz="2400" b="1" dirty="0">
                <a:solidFill>
                  <a:schemeClr val="accent2"/>
                </a:solidFill>
                <a:latin typeface="Times New Roman" panose="02020603050405020304" pitchFamily="18" charset="0"/>
                <a:ea typeface="华文中宋" panose="02010600040101010101" pitchFamily="2" charset="-122"/>
              </a:rPr>
              <a:t>C</a:t>
            </a:r>
            <a:r>
              <a:rPr lang="zh-CN" altLang="en-US" sz="2400" b="1" dirty="0">
                <a:solidFill>
                  <a:schemeClr val="accent2"/>
                </a:solidFill>
                <a:latin typeface="Times New Roman" panose="02020603050405020304" pitchFamily="18" charset="0"/>
                <a:ea typeface="华文中宋" panose="02010600040101010101" pitchFamily="2" charset="-122"/>
              </a:rPr>
              <a:t>总线接口</a:t>
            </a:r>
            <a:r>
              <a:rPr lang="zh-CN" altLang="en-US" sz="2400" b="1" dirty="0">
                <a:latin typeface="Times New Roman" panose="02020603050405020304" pitchFamily="18" charset="0"/>
                <a:ea typeface="华文中宋" panose="02010600040101010101" pitchFamily="2" charset="-122"/>
              </a:rPr>
              <a:t>的单片机</a:t>
            </a:r>
            <a:r>
              <a:rPr lang="zh-CN" altLang="en-US" sz="2400" b="1" dirty="0">
                <a:solidFill>
                  <a:schemeClr val="accent2"/>
                </a:solidFill>
                <a:latin typeface="Times New Roman" panose="02020603050405020304" pitchFamily="18" charset="0"/>
                <a:ea typeface="华文中宋" panose="02010600040101010101" pitchFamily="2" charset="-122"/>
              </a:rPr>
              <a:t>查询</a:t>
            </a:r>
            <a:r>
              <a:rPr lang="en-US" altLang="zh-CN" sz="2400" b="1" dirty="0">
                <a:solidFill>
                  <a:schemeClr val="accent2"/>
                </a:solidFill>
                <a:latin typeface="Times New Roman" panose="02020603050405020304" pitchFamily="18" charset="0"/>
                <a:ea typeface="华文中宋" panose="02010600040101010101" pitchFamily="2" charset="-122"/>
              </a:rPr>
              <a:t>I</a:t>
            </a:r>
            <a:r>
              <a:rPr lang="en-US" altLang="zh-CN" sz="2400" b="1" baseline="30000" dirty="0">
                <a:solidFill>
                  <a:schemeClr val="accent2"/>
                </a:solidFill>
                <a:latin typeface="Times New Roman" panose="02020603050405020304" pitchFamily="18" charset="0"/>
                <a:ea typeface="华文中宋" panose="02010600040101010101" pitchFamily="2" charset="-122"/>
              </a:rPr>
              <a:t>2</a:t>
            </a:r>
            <a:r>
              <a:rPr lang="en-US" altLang="zh-CN" sz="2400" b="1" dirty="0">
                <a:solidFill>
                  <a:schemeClr val="accent2"/>
                </a:solidFill>
                <a:latin typeface="Times New Roman" panose="02020603050405020304" pitchFamily="18" charset="0"/>
                <a:ea typeface="华文中宋" panose="02010600040101010101" pitchFamily="2" charset="-122"/>
              </a:rPr>
              <a:t>C</a:t>
            </a:r>
            <a:r>
              <a:rPr lang="zh-CN" altLang="en-US" sz="2400" b="1" dirty="0">
                <a:solidFill>
                  <a:schemeClr val="accent2"/>
                </a:solidFill>
                <a:latin typeface="Times New Roman" panose="02020603050405020304" pitchFamily="18" charset="0"/>
                <a:ea typeface="华文中宋" panose="02010600040101010101" pitchFamily="2" charset="-122"/>
              </a:rPr>
              <a:t>总线时使用的特殊字节</a:t>
            </a:r>
            <a:r>
              <a:rPr lang="zh-CN" altLang="en-US" sz="2400" b="1" dirty="0">
                <a:latin typeface="Times New Roman" panose="02020603050405020304" pitchFamily="18" charset="0"/>
                <a:ea typeface="华文中宋" panose="02010600040101010101" pitchFamily="2" charset="-122"/>
              </a:rPr>
              <a:t>。 </a:t>
            </a:r>
          </a:p>
        </p:txBody>
      </p:sp>
      <p:pic>
        <p:nvPicPr>
          <p:cNvPr id="21" name="Picture 20">
            <a:extLst>
              <a:ext uri="{FF2B5EF4-FFF2-40B4-BE49-F238E27FC236}">
                <a16:creationId xmlns:a16="http://schemas.microsoft.com/office/drawing/2014/main" id="{8D5DBC4B-0EC4-469B-AE44-A76CA3D414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5" y="4121150"/>
            <a:ext cx="864235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5892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19</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总线的寻址</a:t>
            </a:r>
            <a:endParaRPr lang="zh-CN" altLang="en-US" dirty="0"/>
          </a:p>
        </p:txBody>
      </p:sp>
      <p:sp>
        <p:nvSpPr>
          <p:cNvPr id="13" name="Line 17">
            <a:extLst>
              <a:ext uri="{FF2B5EF4-FFF2-40B4-BE49-F238E27FC236}">
                <a16:creationId xmlns:a16="http://schemas.microsoft.com/office/drawing/2014/main" id="{6CDF755A-F7A8-455C-BB89-5D5E48D06AB0}"/>
              </a:ext>
            </a:extLst>
          </p:cNvPr>
          <p:cNvSpPr>
            <a:spLocks noChangeShapeType="1"/>
          </p:cNvSpPr>
          <p:nvPr/>
        </p:nvSpPr>
        <p:spPr bwMode="auto">
          <a:xfrm>
            <a:off x="6600827" y="1978"/>
            <a:ext cx="35877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灯片编号占位符 3">
            <a:extLst>
              <a:ext uri="{FF2B5EF4-FFF2-40B4-BE49-F238E27FC236}">
                <a16:creationId xmlns:a16="http://schemas.microsoft.com/office/drawing/2014/main" id="{1244BA9E-B144-42C4-B66B-8C1953B97AFA}"/>
              </a:ext>
            </a:extLst>
          </p:cNvPr>
          <p:cNvSpPr txBox="1">
            <a:spLocks noGrp="1" noChangeArrowheads="1"/>
          </p:cNvSpPr>
          <p:nvPr/>
        </p:nvSpPr>
        <p:spPr bwMode="auto">
          <a:xfrm>
            <a:off x="8499475" y="15876"/>
            <a:ext cx="2133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r" eaLnBrk="1" hangingPunct="1">
              <a:spcBef>
                <a:spcPct val="0"/>
              </a:spcBef>
              <a:buClrTx/>
              <a:buSzTx/>
              <a:buFontTx/>
              <a:buNone/>
            </a:pPr>
            <a:fld id="{A00A538E-F940-4054-BBBC-9CE4B7B22BC4}" type="slidenum">
              <a:rPr lang="zh-CN" altLang="en-US" sz="1200">
                <a:solidFill>
                  <a:schemeClr val="bg1"/>
                </a:solidFill>
              </a:rPr>
              <a:pPr algn="r" eaLnBrk="1" hangingPunct="1">
                <a:spcBef>
                  <a:spcPct val="0"/>
                </a:spcBef>
                <a:buClrTx/>
                <a:buSzTx/>
                <a:buFontTx/>
                <a:buNone/>
              </a:pPr>
              <a:t>19</a:t>
            </a:fld>
            <a:endParaRPr lang="en-US" altLang="zh-CN" sz="1200">
              <a:solidFill>
                <a:schemeClr val="bg1"/>
              </a:solidFill>
            </a:endParaRPr>
          </a:p>
        </p:txBody>
      </p:sp>
      <p:sp>
        <p:nvSpPr>
          <p:cNvPr id="9" name="Oval 3">
            <a:extLst>
              <a:ext uri="{FF2B5EF4-FFF2-40B4-BE49-F238E27FC236}">
                <a16:creationId xmlns:a16="http://schemas.microsoft.com/office/drawing/2014/main" id="{B9F2DDA2-51DF-495C-A2AA-268A9EF20355}"/>
              </a:ext>
            </a:extLst>
          </p:cNvPr>
          <p:cNvSpPr>
            <a:spLocks noChangeArrowheads="1"/>
          </p:cNvSpPr>
          <p:nvPr/>
        </p:nvSpPr>
        <p:spPr bwMode="auto">
          <a:xfrm>
            <a:off x="4025900" y="4792469"/>
            <a:ext cx="1379786"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800" b="1">
              <a:latin typeface="Times New Roman" panose="02020603050405020304" pitchFamily="18" charset="0"/>
              <a:ea typeface="华文中宋" panose="02010600040101010101" pitchFamily="2" charset="-122"/>
            </a:endParaRPr>
          </a:p>
        </p:txBody>
      </p:sp>
      <p:sp>
        <p:nvSpPr>
          <p:cNvPr id="10" name="Rectangle 4">
            <a:extLst>
              <a:ext uri="{FF2B5EF4-FFF2-40B4-BE49-F238E27FC236}">
                <a16:creationId xmlns:a16="http://schemas.microsoft.com/office/drawing/2014/main" id="{80212BB6-0B71-4573-A02C-681F3906583B}"/>
              </a:ext>
            </a:extLst>
          </p:cNvPr>
          <p:cNvSpPr>
            <a:spLocks noChangeArrowheads="1"/>
          </p:cNvSpPr>
          <p:nvPr/>
        </p:nvSpPr>
        <p:spPr bwMode="auto">
          <a:xfrm>
            <a:off x="4635499" y="4944869"/>
            <a:ext cx="1103829"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2800" b="1">
              <a:latin typeface="Times New Roman" panose="02020603050405020304" pitchFamily="18" charset="0"/>
              <a:ea typeface="华文中宋" panose="02010600040101010101" pitchFamily="2" charset="-122"/>
            </a:endParaRPr>
          </a:p>
        </p:txBody>
      </p:sp>
      <p:sp>
        <p:nvSpPr>
          <p:cNvPr id="11" name="Rectangle 2">
            <a:extLst>
              <a:ext uri="{FF2B5EF4-FFF2-40B4-BE49-F238E27FC236}">
                <a16:creationId xmlns:a16="http://schemas.microsoft.com/office/drawing/2014/main" id="{5B48792C-0D25-40C6-B433-A9CD4B68AF5D}"/>
              </a:ext>
            </a:extLst>
          </p:cNvPr>
          <p:cNvSpPr txBox="1">
            <a:spLocks noChangeArrowheads="1"/>
          </p:cNvSpPr>
          <p:nvPr/>
        </p:nvSpPr>
        <p:spPr bwMode="auto">
          <a:xfrm>
            <a:off x="307852" y="869657"/>
            <a:ext cx="1032522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7313" indent="-87313" algn="just">
              <a:lnSpc>
                <a:spcPct val="115000"/>
              </a:lnSpc>
            </a:pPr>
            <a:r>
              <a:rPr lang="en-US" altLang="zh-CN" b="1" dirty="0">
                <a:latin typeface="Times New Roman" panose="02020603050405020304" pitchFamily="18" charset="0"/>
                <a:ea typeface="华文中宋" panose="02010600040101010101" pitchFamily="2" charset="-122"/>
              </a:rPr>
              <a:t>         </a:t>
            </a:r>
            <a:r>
              <a:rPr lang="zh-CN" altLang="en-US" b="1" dirty="0">
                <a:latin typeface="Times New Roman" panose="02020603050405020304" pitchFamily="18" charset="0"/>
                <a:ea typeface="华文中宋" panose="02010600040101010101" pitchFamily="2" charset="-122"/>
              </a:rPr>
              <a:t>引导过程由</a:t>
            </a:r>
            <a:r>
              <a:rPr lang="zh-CN" altLang="en-US" b="1" dirty="0">
                <a:solidFill>
                  <a:schemeClr val="accent2"/>
                </a:solidFill>
                <a:latin typeface="Times New Roman" panose="02020603050405020304" pitchFamily="18" charset="0"/>
                <a:ea typeface="华文中宋" panose="02010600040101010101" pitchFamily="2" charset="-122"/>
              </a:rPr>
              <a:t>起始信号、起始字节、应答位、重复起始信号</a:t>
            </a:r>
            <a:r>
              <a:rPr lang="zh-CN" altLang="en-US" b="1" dirty="0">
                <a:latin typeface="Times New Roman" panose="02020603050405020304" pitchFamily="18" charset="0"/>
                <a:ea typeface="华文中宋" panose="02010600040101010101" pitchFamily="2" charset="-122"/>
              </a:rPr>
              <a:t>（</a:t>
            </a:r>
            <a:r>
              <a:rPr lang="en-US" altLang="zh-CN" b="1" dirty="0">
                <a:latin typeface="Times New Roman" panose="02020603050405020304" pitchFamily="18" charset="0"/>
                <a:ea typeface="华文中宋" panose="02010600040101010101" pitchFamily="2" charset="-122"/>
              </a:rPr>
              <a:t>Sr</a:t>
            </a:r>
            <a:r>
              <a:rPr lang="zh-CN" altLang="en-US" b="1" dirty="0">
                <a:latin typeface="Times New Roman" panose="02020603050405020304" pitchFamily="18" charset="0"/>
                <a:ea typeface="华文中宋" panose="02010600040101010101" pitchFamily="2" charset="-122"/>
              </a:rPr>
              <a:t>）组成。</a:t>
            </a:r>
          </a:p>
        </p:txBody>
      </p:sp>
      <p:sp>
        <p:nvSpPr>
          <p:cNvPr id="12" name="Rectangle 7">
            <a:extLst>
              <a:ext uri="{FF2B5EF4-FFF2-40B4-BE49-F238E27FC236}">
                <a16:creationId xmlns:a16="http://schemas.microsoft.com/office/drawing/2014/main" id="{E7821576-987A-4F5C-8FB0-C705DDED9C7C}"/>
              </a:ext>
            </a:extLst>
          </p:cNvPr>
          <p:cNvSpPr>
            <a:spLocks noChangeArrowheads="1"/>
          </p:cNvSpPr>
          <p:nvPr/>
        </p:nvSpPr>
        <p:spPr bwMode="auto">
          <a:xfrm>
            <a:off x="958729" y="1793680"/>
            <a:ext cx="9560769" cy="3600450"/>
          </a:xfrm>
          <a:prstGeom prst="rect">
            <a:avLst/>
          </a:prstGeom>
          <a:noFill/>
          <a:ln w="9525" algn="ctr">
            <a:noFill/>
            <a:miter lim="800000"/>
            <a:headEnd/>
            <a:tailEnd/>
          </a:ln>
        </p:spPr>
        <p:txBody>
          <a:bodyPr/>
          <a:lstStyle/>
          <a:p>
            <a:pPr marL="274638" indent="-274638">
              <a:lnSpc>
                <a:spcPct val="115000"/>
              </a:lnSpc>
              <a:spcBef>
                <a:spcPct val="20000"/>
              </a:spcBef>
              <a:buClr>
                <a:schemeClr val="folHlink"/>
              </a:buClr>
              <a:buFont typeface="Wingdings" pitchFamily="2" charset="2"/>
              <a:buChar char="Ø"/>
              <a:defRPr/>
            </a:pPr>
            <a:r>
              <a:rPr lang="zh-CN" altLang="en-US" sz="2800" b="1" dirty="0">
                <a:latin typeface="Times New Roman" pitchFamily="18" charset="0"/>
                <a:ea typeface="华文中宋" pitchFamily="2" charset="-122"/>
              </a:rPr>
              <a:t>请求访问总线的主机发出起始信号后，发送起始字节（</a:t>
            </a:r>
            <a:r>
              <a:rPr lang="en-US" altLang="zh-CN" sz="2800" b="1" dirty="0">
                <a:latin typeface="Times New Roman" pitchFamily="18" charset="0"/>
                <a:ea typeface="华文中宋" pitchFamily="2" charset="-122"/>
              </a:rPr>
              <a:t>0000 0001</a:t>
            </a:r>
            <a:r>
              <a:rPr lang="zh-CN" altLang="en-US" sz="2800" b="1" dirty="0">
                <a:latin typeface="Times New Roman" pitchFamily="18" charset="0"/>
                <a:ea typeface="华文中宋" pitchFamily="2" charset="-122"/>
              </a:rPr>
              <a:t>），另一个单片机可以用一个比较低的速率采样</a:t>
            </a:r>
            <a:r>
              <a:rPr lang="en-US" altLang="zh-CN" sz="2800" b="1" dirty="0">
                <a:latin typeface="Times New Roman" pitchFamily="18" charset="0"/>
                <a:ea typeface="华文中宋" pitchFamily="2" charset="-122"/>
              </a:rPr>
              <a:t>SDA</a:t>
            </a:r>
            <a:r>
              <a:rPr lang="zh-CN" altLang="en-US" sz="2800" b="1" dirty="0">
                <a:latin typeface="Times New Roman" pitchFamily="18" charset="0"/>
                <a:ea typeface="华文中宋" pitchFamily="2" charset="-122"/>
              </a:rPr>
              <a:t>线，</a:t>
            </a:r>
            <a:r>
              <a:rPr lang="zh-CN" altLang="en-US" sz="2800" b="1" dirty="0">
                <a:solidFill>
                  <a:srgbClr val="FF0000"/>
                </a:solidFill>
                <a:effectLst>
                  <a:outerShdw blurRad="38100" dist="38100" dir="2700000" algn="tl">
                    <a:srgbClr val="000000">
                      <a:alpha val="43137"/>
                    </a:srgbClr>
                  </a:outerShdw>
                </a:effectLst>
                <a:latin typeface="Times New Roman" pitchFamily="18" charset="0"/>
                <a:ea typeface="华文中宋" pitchFamily="2" charset="-122"/>
              </a:rPr>
              <a:t>直到检测到起始字节中的</a:t>
            </a:r>
            <a:r>
              <a:rPr lang="en-US" altLang="zh-CN" sz="2800" b="1" dirty="0">
                <a:solidFill>
                  <a:srgbClr val="FF0000"/>
                </a:solidFill>
                <a:effectLst>
                  <a:outerShdw blurRad="38100" dist="38100" dir="2700000" algn="tl">
                    <a:srgbClr val="000000">
                      <a:alpha val="43137"/>
                    </a:srgbClr>
                  </a:outerShdw>
                </a:effectLst>
                <a:latin typeface="Times New Roman" pitchFamily="18" charset="0"/>
                <a:ea typeface="华文中宋" pitchFamily="2" charset="-122"/>
              </a:rPr>
              <a:t>7</a:t>
            </a:r>
            <a:r>
              <a:rPr lang="zh-CN" altLang="en-US" sz="2800" b="1" dirty="0">
                <a:solidFill>
                  <a:srgbClr val="FF0000"/>
                </a:solidFill>
                <a:effectLst>
                  <a:outerShdw blurRad="38100" dist="38100" dir="2700000" algn="tl">
                    <a:srgbClr val="000000">
                      <a:alpha val="43137"/>
                    </a:srgbClr>
                  </a:outerShdw>
                </a:effectLst>
                <a:latin typeface="Times New Roman" pitchFamily="18" charset="0"/>
                <a:ea typeface="华文中宋" pitchFamily="2" charset="-122"/>
              </a:rPr>
              <a:t>个“</a:t>
            </a:r>
            <a:r>
              <a:rPr lang="en-US" altLang="zh-CN" sz="2800" b="1" dirty="0">
                <a:solidFill>
                  <a:srgbClr val="FF0000"/>
                </a:solidFill>
                <a:effectLst>
                  <a:outerShdw blurRad="38100" dist="38100" dir="2700000" algn="tl">
                    <a:srgbClr val="000000">
                      <a:alpha val="43137"/>
                    </a:srgbClr>
                  </a:outerShdw>
                </a:effectLst>
                <a:latin typeface="Times New Roman" pitchFamily="18" charset="0"/>
                <a:ea typeface="华文中宋" pitchFamily="2" charset="-122"/>
              </a:rPr>
              <a:t>0”</a:t>
            </a:r>
            <a:r>
              <a:rPr lang="zh-CN" altLang="en-US" sz="2800" b="1" dirty="0">
                <a:solidFill>
                  <a:srgbClr val="FF0000"/>
                </a:solidFill>
                <a:effectLst>
                  <a:outerShdw blurRad="38100" dist="38100" dir="2700000" algn="tl">
                    <a:srgbClr val="000000">
                      <a:alpha val="43137"/>
                    </a:srgbClr>
                  </a:outerShdw>
                </a:effectLst>
                <a:latin typeface="Times New Roman" pitchFamily="18" charset="0"/>
                <a:ea typeface="华文中宋" pitchFamily="2" charset="-122"/>
              </a:rPr>
              <a:t>中的一个为止。</a:t>
            </a:r>
            <a:r>
              <a:rPr lang="zh-CN" altLang="en-US" sz="2800" b="1" dirty="0">
                <a:latin typeface="Times New Roman" pitchFamily="18" charset="0"/>
                <a:ea typeface="华文中宋" pitchFamily="2" charset="-122"/>
              </a:rPr>
              <a:t>在检测到</a:t>
            </a:r>
            <a:r>
              <a:rPr lang="en-US" altLang="zh-CN" sz="2800" b="1" dirty="0">
                <a:latin typeface="Times New Roman" pitchFamily="18" charset="0"/>
                <a:ea typeface="华文中宋" pitchFamily="2" charset="-122"/>
              </a:rPr>
              <a:t>SDA</a:t>
            </a:r>
            <a:r>
              <a:rPr lang="zh-CN" altLang="en-US" sz="2800" b="1" dirty="0">
                <a:latin typeface="Times New Roman" pitchFamily="18" charset="0"/>
                <a:ea typeface="华文中宋" pitchFamily="2" charset="-122"/>
              </a:rPr>
              <a:t>线上的高电平后，单片机就可以用较高的采样速率，以便寻找作为同步信号使用的第二个起始信号</a:t>
            </a:r>
            <a:r>
              <a:rPr lang="en-US" altLang="zh-CN" sz="2800" b="1" dirty="0" err="1">
                <a:latin typeface="Times New Roman" pitchFamily="18" charset="0"/>
                <a:ea typeface="华文中宋" pitchFamily="2" charset="-122"/>
              </a:rPr>
              <a:t>Sr</a:t>
            </a:r>
            <a:r>
              <a:rPr lang="zh-CN" altLang="en-US" sz="2800" b="1" dirty="0">
                <a:latin typeface="Times New Roman" pitchFamily="18" charset="0"/>
                <a:ea typeface="华文中宋" pitchFamily="2" charset="-122"/>
              </a:rPr>
              <a:t>。</a:t>
            </a:r>
          </a:p>
          <a:p>
            <a:pPr marL="274638" indent="-274638">
              <a:lnSpc>
                <a:spcPct val="115000"/>
              </a:lnSpc>
              <a:spcBef>
                <a:spcPct val="20000"/>
              </a:spcBef>
              <a:buClr>
                <a:schemeClr val="folHlink"/>
              </a:buClr>
              <a:buFont typeface="Wingdings" pitchFamily="2" charset="2"/>
              <a:buChar char="Ø"/>
              <a:defRPr/>
            </a:pPr>
            <a:r>
              <a:rPr lang="zh-CN" altLang="en-US" sz="2800" b="1" dirty="0">
                <a:latin typeface="Times New Roman" pitchFamily="18" charset="0"/>
                <a:ea typeface="华文中宋" pitchFamily="2" charset="-122"/>
              </a:rPr>
              <a:t>在起始信号后的应答时钟脉冲仅仅是为了和总线所使用的格式一致，并不要求器件在这个脉冲期间作应答。</a:t>
            </a:r>
          </a:p>
        </p:txBody>
      </p:sp>
    </p:spTree>
    <p:extLst>
      <p:ext uri="{BB962C8B-B14F-4D97-AF65-F5344CB8AC3E}">
        <p14:creationId xmlns:p14="http://schemas.microsoft.com/office/powerpoint/2010/main" val="174969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a:extLst>
              <a:ext uri="{FF2B5EF4-FFF2-40B4-BE49-F238E27FC236}">
                <a16:creationId xmlns:a16="http://schemas.microsoft.com/office/drawing/2014/main" id="{86CEE003-8470-41A7-A080-130D4A2FFF7A}"/>
              </a:ext>
            </a:extLst>
          </p:cNvPr>
          <p:cNvSpPr>
            <a:spLocks noGrp="1"/>
          </p:cNvSpPr>
          <p:nvPr>
            <p:ph idx="1"/>
          </p:nvPr>
        </p:nvSpPr>
        <p:spPr/>
        <p:txBody>
          <a:bodyPr/>
          <a:lstStyle/>
          <a:p>
            <a:endParaRPr lang="zh-CN" altLang="en-US" dirty="0"/>
          </a:p>
        </p:txBody>
      </p:sp>
      <p:sp>
        <p:nvSpPr>
          <p:cNvPr id="6" name="标题 5">
            <a:extLst>
              <a:ext uri="{FF2B5EF4-FFF2-40B4-BE49-F238E27FC236}">
                <a16:creationId xmlns:a16="http://schemas.microsoft.com/office/drawing/2014/main" id="{9A0E9220-D202-418A-A2A9-33649ED32E6D}"/>
              </a:ext>
            </a:extLst>
          </p:cNvPr>
          <p:cNvSpPr>
            <a:spLocks noGrp="1"/>
          </p:cNvSpPr>
          <p:nvPr>
            <p:ph type="title"/>
          </p:nvPr>
        </p:nvSpPr>
        <p:spPr>
          <a:xfrm>
            <a:off x="3367697" y="117671"/>
            <a:ext cx="8810194" cy="639762"/>
          </a:xfrm>
        </p:spPr>
        <p:txBody>
          <a:bodyPr/>
          <a:lstStyle/>
          <a:p>
            <a:r>
              <a:rPr lang="zh-CN" altLang="en-US" dirty="0"/>
              <a:t>第四讲  </a:t>
            </a:r>
            <a:r>
              <a:rPr lang="en-US" altLang="zh-CN" dirty="0"/>
              <a:t>I2C</a:t>
            </a:r>
            <a:endParaRPr lang="zh-CN" altLang="en-US" dirty="0"/>
          </a:p>
        </p:txBody>
      </p:sp>
      <p:sp>
        <p:nvSpPr>
          <p:cNvPr id="5" name="文本框 6">
            <a:extLst>
              <a:ext uri="{FF2B5EF4-FFF2-40B4-BE49-F238E27FC236}">
                <a16:creationId xmlns:a16="http://schemas.microsoft.com/office/drawing/2014/main" id="{EC639FFE-85B4-4ACF-A396-1F9499814936}"/>
              </a:ext>
            </a:extLst>
          </p:cNvPr>
          <p:cNvSpPr txBox="1">
            <a:spLocks noChangeArrowheads="1"/>
          </p:cNvSpPr>
          <p:nvPr/>
        </p:nvSpPr>
        <p:spPr bwMode="auto">
          <a:xfrm>
            <a:off x="3174931" y="4559786"/>
            <a:ext cx="3579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nSpc>
                <a:spcPct val="100000"/>
              </a:lnSpc>
              <a:spcBef>
                <a:spcPct val="0"/>
              </a:spcBef>
              <a:buNone/>
            </a:pPr>
            <a:r>
              <a:rPr kumimoji="0" lang="en-US" altLang="zh-CN" sz="2400" i="1" dirty="0">
                <a:latin typeface="微软雅黑" panose="020B0503020204020204" pitchFamily="34" charset="-122"/>
                <a:ea typeface="微软雅黑" panose="020B0503020204020204" pitchFamily="34" charset="-122"/>
              </a:rPr>
              <a:t>1. </a:t>
            </a:r>
            <a:r>
              <a:rPr kumimoji="0" lang="zh-CN" altLang="en-US" sz="2400" i="1" dirty="0">
                <a:latin typeface="微软雅黑" panose="020B0503020204020204" pitchFamily="34" charset="-122"/>
                <a:ea typeface="微软雅黑" panose="020B0503020204020204" pitchFamily="34" charset="-122"/>
              </a:rPr>
              <a:t>硬件结构 </a:t>
            </a:r>
            <a:endParaRPr lang="zh-CN" altLang="en-US" dirty="0"/>
          </a:p>
        </p:txBody>
      </p:sp>
      <p:sp>
        <p:nvSpPr>
          <p:cNvPr id="7" name="文本框 7">
            <a:extLst>
              <a:ext uri="{FF2B5EF4-FFF2-40B4-BE49-F238E27FC236}">
                <a16:creationId xmlns:a16="http://schemas.microsoft.com/office/drawing/2014/main" id="{DBE18683-C457-4672-87EC-AAD4914B775C}"/>
              </a:ext>
            </a:extLst>
          </p:cNvPr>
          <p:cNvSpPr txBox="1">
            <a:spLocks noChangeArrowheads="1"/>
          </p:cNvSpPr>
          <p:nvPr/>
        </p:nvSpPr>
        <p:spPr bwMode="auto">
          <a:xfrm>
            <a:off x="6774792" y="5007762"/>
            <a:ext cx="33083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nSpc>
                <a:spcPct val="100000"/>
              </a:lnSpc>
              <a:spcBef>
                <a:spcPct val="0"/>
              </a:spcBef>
              <a:buNone/>
            </a:pPr>
            <a:r>
              <a:rPr kumimoji="0" lang="en-US" altLang="zh-CN" sz="2400" i="1" dirty="0">
                <a:latin typeface="微软雅黑" panose="020B0503020204020204" pitchFamily="34" charset="-122"/>
                <a:ea typeface="微软雅黑" panose="020B0503020204020204" pitchFamily="34" charset="-122"/>
              </a:rPr>
              <a:t>4. </a:t>
            </a:r>
            <a:r>
              <a:rPr kumimoji="0" lang="zh-CN" altLang="en-US" sz="2400" i="1" dirty="0">
                <a:latin typeface="微软雅黑" panose="020B0503020204020204" pitchFamily="34" charset="-122"/>
                <a:ea typeface="微软雅黑" panose="020B0503020204020204" pitchFamily="34" charset="-122"/>
              </a:rPr>
              <a:t>实例演示</a:t>
            </a:r>
            <a:endParaRPr lang="zh-CN" altLang="en-US" dirty="0"/>
          </a:p>
        </p:txBody>
      </p:sp>
      <p:sp>
        <p:nvSpPr>
          <p:cNvPr id="8" name="文本框 8">
            <a:extLst>
              <a:ext uri="{FF2B5EF4-FFF2-40B4-BE49-F238E27FC236}">
                <a16:creationId xmlns:a16="http://schemas.microsoft.com/office/drawing/2014/main" id="{DC2D20B1-8DA5-4F68-8FC0-DBF19A8D6E6B}"/>
              </a:ext>
            </a:extLst>
          </p:cNvPr>
          <p:cNvSpPr txBox="1">
            <a:spLocks noChangeArrowheads="1"/>
          </p:cNvSpPr>
          <p:nvPr/>
        </p:nvSpPr>
        <p:spPr bwMode="auto">
          <a:xfrm>
            <a:off x="3154269" y="5130024"/>
            <a:ext cx="3579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nSpc>
                <a:spcPct val="100000"/>
              </a:lnSpc>
              <a:spcBef>
                <a:spcPct val="0"/>
              </a:spcBef>
              <a:buNone/>
            </a:pPr>
            <a:r>
              <a:rPr kumimoji="0" lang="en-US" altLang="zh-CN" sz="2400" i="1" dirty="0">
                <a:latin typeface="微软雅黑" panose="020B0503020204020204" pitchFamily="34" charset="-122"/>
                <a:ea typeface="微软雅黑" panose="020B0503020204020204" pitchFamily="34" charset="-122"/>
              </a:rPr>
              <a:t>2. </a:t>
            </a:r>
            <a:r>
              <a:rPr kumimoji="0" lang="zh-CN" altLang="en-US" sz="2400" i="1" dirty="0">
                <a:latin typeface="微软雅黑" panose="020B0503020204020204" pitchFamily="34" charset="-122"/>
                <a:ea typeface="微软雅黑" panose="020B0503020204020204" pitchFamily="34" charset="-122"/>
              </a:rPr>
              <a:t>工作时序 </a:t>
            </a:r>
            <a:endParaRPr lang="zh-CN" altLang="en-US" dirty="0"/>
          </a:p>
        </p:txBody>
      </p:sp>
      <p:sp>
        <p:nvSpPr>
          <p:cNvPr id="17" name="文本框 8">
            <a:extLst>
              <a:ext uri="{FF2B5EF4-FFF2-40B4-BE49-F238E27FC236}">
                <a16:creationId xmlns:a16="http://schemas.microsoft.com/office/drawing/2014/main" id="{89E05788-BF37-4371-B6C2-B62457E92FDE}"/>
              </a:ext>
            </a:extLst>
          </p:cNvPr>
          <p:cNvSpPr txBox="1">
            <a:spLocks noChangeArrowheads="1"/>
          </p:cNvSpPr>
          <p:nvPr/>
        </p:nvSpPr>
        <p:spPr bwMode="auto">
          <a:xfrm>
            <a:off x="6754130" y="4486705"/>
            <a:ext cx="3984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nSpc>
                <a:spcPct val="100000"/>
              </a:lnSpc>
              <a:spcBef>
                <a:spcPct val="0"/>
              </a:spcBef>
              <a:buNone/>
            </a:pPr>
            <a:r>
              <a:rPr kumimoji="0" lang="en-US" altLang="zh-CN" sz="2400" i="1" dirty="0">
                <a:latin typeface="微软雅黑" panose="020B0503020204020204" pitchFamily="34" charset="-122"/>
                <a:ea typeface="微软雅黑" panose="020B0503020204020204" pitchFamily="34" charset="-122"/>
              </a:rPr>
              <a:t>3. I2C</a:t>
            </a:r>
            <a:r>
              <a:rPr kumimoji="0" lang="zh-CN" altLang="en-US" sz="2400" i="1" dirty="0">
                <a:latin typeface="微软雅黑" panose="020B0503020204020204" pitchFamily="34" charset="-122"/>
                <a:ea typeface="微软雅黑" panose="020B0503020204020204" pitchFamily="34" charset="-122"/>
              </a:rPr>
              <a:t>总线仲裁与时钟发生</a:t>
            </a:r>
            <a:endParaRPr kumimoji="0" lang="zh-CN" altLang="en-US" sz="2400" dirty="0">
              <a:latin typeface="微软雅黑" panose="020B0503020204020204" pitchFamily="34" charset="-122"/>
              <a:ea typeface="微软雅黑" panose="020B0503020204020204" pitchFamily="34" charset="-122"/>
            </a:endParaRPr>
          </a:p>
        </p:txBody>
      </p:sp>
      <p:pic>
        <p:nvPicPr>
          <p:cNvPr id="15" name="Picture 9">
            <a:extLst>
              <a:ext uri="{FF2B5EF4-FFF2-40B4-BE49-F238E27FC236}">
                <a16:creationId xmlns:a16="http://schemas.microsoft.com/office/drawing/2014/main" id="{8F44FE60-5FA5-4275-92A5-C648FDC6E1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4863" y="1602292"/>
            <a:ext cx="71247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2570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20</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6" name="Rectangle 5">
            <a:extLst>
              <a:ext uri="{FF2B5EF4-FFF2-40B4-BE49-F238E27FC236}">
                <a16:creationId xmlns:a16="http://schemas.microsoft.com/office/drawing/2014/main" id="{C107744F-03C0-4A92-AE6D-EE4C3D14778C}"/>
              </a:ext>
            </a:extLst>
          </p:cNvPr>
          <p:cNvSpPr>
            <a:spLocks noChangeArrowheads="1"/>
          </p:cNvSpPr>
          <p:nvPr/>
        </p:nvSpPr>
        <p:spPr bwMode="auto">
          <a:xfrm>
            <a:off x="1027112" y="1373017"/>
            <a:ext cx="9869095" cy="3062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fontAlgn="ctr" hangingPunct="1">
              <a:lnSpc>
                <a:spcPct val="115000"/>
              </a:lnSpc>
              <a:spcBef>
                <a:spcPct val="0"/>
              </a:spcBef>
              <a:buClrTx/>
              <a:buSzTx/>
              <a:buFontTx/>
              <a:buNone/>
            </a:pPr>
            <a:r>
              <a:rPr kumimoji="1" lang="en-US" altLang="zh-CN" sz="2800" b="1" dirty="0">
                <a:latin typeface="Times New Roman" panose="02020603050405020304" pitchFamily="18" charset="0"/>
                <a:ea typeface="华文中宋" panose="02010600040101010101" pitchFamily="2" charset="-122"/>
              </a:rPr>
              <a:t>    </a:t>
            </a:r>
            <a:r>
              <a:rPr kumimoji="1" lang="zh-CN" altLang="en-US" sz="2800" b="1" dirty="0">
                <a:latin typeface="Times New Roman" panose="02020603050405020304" pitchFamily="18" charset="0"/>
                <a:ea typeface="华文中宋" panose="02010600040101010101" pitchFamily="2" charset="-122"/>
              </a:rPr>
              <a:t>在多主的通信系统中。总线上有多个节点，它们都有自己的寻址地址，可以</a:t>
            </a:r>
            <a:r>
              <a:rPr kumimoji="1" lang="zh-CN" altLang="en-US" sz="2800" b="1" dirty="0">
                <a:solidFill>
                  <a:schemeClr val="accent2"/>
                </a:solidFill>
                <a:latin typeface="Times New Roman" panose="02020603050405020304" pitchFamily="18" charset="0"/>
                <a:ea typeface="华文中宋" panose="02010600040101010101" pitchFamily="2" charset="-122"/>
              </a:rPr>
              <a:t>作为从节点被别的节点访问</a:t>
            </a:r>
            <a:r>
              <a:rPr kumimoji="1" lang="zh-CN" altLang="en-US" sz="2800" b="1" dirty="0">
                <a:latin typeface="Times New Roman" panose="02020603050405020304" pitchFamily="18" charset="0"/>
                <a:ea typeface="华文中宋" panose="02010600040101010101" pitchFamily="2" charset="-122"/>
              </a:rPr>
              <a:t>，同时它们都可以</a:t>
            </a:r>
            <a:r>
              <a:rPr kumimoji="1" lang="zh-CN" altLang="en-US" sz="2800" b="1" dirty="0">
                <a:solidFill>
                  <a:srgbClr val="0000CC"/>
                </a:solidFill>
                <a:latin typeface="Times New Roman" panose="02020603050405020304" pitchFamily="18" charset="0"/>
                <a:ea typeface="华文中宋" panose="02010600040101010101" pitchFamily="2" charset="-122"/>
              </a:rPr>
              <a:t>作为主节点向其它的节点发送控制字节和传送数据</a:t>
            </a:r>
            <a:r>
              <a:rPr kumimoji="1" lang="zh-CN" altLang="en-US" sz="2800" b="1" dirty="0">
                <a:latin typeface="Times New Roman" panose="02020603050405020304" pitchFamily="18" charset="0"/>
                <a:ea typeface="华文中宋" panose="02010600040101010101" pitchFamily="2" charset="-122"/>
              </a:rPr>
              <a:t>。但是如果</a:t>
            </a:r>
            <a:r>
              <a:rPr kumimoji="1" lang="zh-CN" altLang="en-US" sz="2800" b="1" dirty="0">
                <a:solidFill>
                  <a:schemeClr val="hlink"/>
                </a:solidFill>
                <a:latin typeface="Times New Roman" panose="02020603050405020304" pitchFamily="18" charset="0"/>
                <a:ea typeface="华文中宋" panose="02010600040101010101" pitchFamily="2" charset="-122"/>
              </a:rPr>
              <a:t>有两个或两个以上的节点都向总线上发送启动信号并开始传送数据</a:t>
            </a:r>
            <a:r>
              <a:rPr kumimoji="1" lang="zh-CN" altLang="en-US" sz="2800" b="1" dirty="0">
                <a:latin typeface="Times New Roman" panose="02020603050405020304" pitchFamily="18" charset="0"/>
                <a:ea typeface="华文中宋" panose="02010600040101010101" pitchFamily="2" charset="-122"/>
              </a:rPr>
              <a:t>，这样就形成了</a:t>
            </a:r>
            <a:r>
              <a:rPr kumimoji="1" lang="zh-CN" altLang="en-US" sz="2800" b="1" dirty="0">
                <a:solidFill>
                  <a:schemeClr val="hlink"/>
                </a:solidFill>
                <a:latin typeface="Times New Roman" panose="02020603050405020304" pitchFamily="18" charset="0"/>
                <a:ea typeface="华文中宋" panose="02010600040101010101" pitchFamily="2" charset="-122"/>
              </a:rPr>
              <a:t>冲突</a:t>
            </a:r>
            <a:r>
              <a:rPr kumimoji="1" lang="zh-CN" altLang="en-US" sz="2800" b="1" dirty="0">
                <a:latin typeface="Times New Roman" panose="02020603050405020304" pitchFamily="18" charset="0"/>
                <a:ea typeface="华文中宋" panose="02010600040101010101" pitchFamily="2" charset="-122"/>
              </a:rPr>
              <a:t>。要解决这种冲突，就要进行仲裁的判决，这就是</a:t>
            </a:r>
            <a:r>
              <a:rPr kumimoji="1" lang="en-US" altLang="zh-CN" sz="2800" b="1" dirty="0">
                <a:latin typeface="Times New Roman" panose="02020603050405020304" pitchFamily="18" charset="0"/>
                <a:ea typeface="华文中宋" panose="02010600040101010101" pitchFamily="2" charset="-122"/>
              </a:rPr>
              <a:t>I</a:t>
            </a:r>
            <a:r>
              <a:rPr kumimoji="1" lang="en-US" altLang="zh-CN" sz="2800" b="1" baseline="30000" dirty="0">
                <a:latin typeface="Times New Roman" panose="02020603050405020304" pitchFamily="18" charset="0"/>
                <a:ea typeface="华文中宋" panose="02010600040101010101" pitchFamily="2" charset="-122"/>
              </a:rPr>
              <a:t>2</a:t>
            </a:r>
            <a:r>
              <a:rPr kumimoji="1" lang="en-US" altLang="zh-CN" sz="2800" b="1" dirty="0">
                <a:latin typeface="Times New Roman" panose="02020603050405020304" pitchFamily="18" charset="0"/>
                <a:ea typeface="华文中宋" panose="02010600040101010101" pitchFamily="2" charset="-122"/>
              </a:rPr>
              <a:t>C</a:t>
            </a:r>
            <a:r>
              <a:rPr kumimoji="1" lang="zh-CN" altLang="en-US" sz="2800" b="1" dirty="0">
                <a:latin typeface="Times New Roman" panose="02020603050405020304" pitchFamily="18" charset="0"/>
                <a:ea typeface="华文中宋" panose="02010600040101010101" pitchFamily="2" charset="-122"/>
              </a:rPr>
              <a:t>总线上的仲裁。 </a:t>
            </a:r>
          </a:p>
        </p:txBody>
      </p:sp>
      <p:sp>
        <p:nvSpPr>
          <p:cNvPr id="7" name="Rectangle 6">
            <a:extLst>
              <a:ext uri="{FF2B5EF4-FFF2-40B4-BE49-F238E27FC236}">
                <a16:creationId xmlns:a16="http://schemas.microsoft.com/office/drawing/2014/main" id="{6935FD49-1F25-4F2F-B222-D7FF4E98C129}"/>
              </a:ext>
            </a:extLst>
          </p:cNvPr>
          <p:cNvSpPr>
            <a:spLocks noChangeArrowheads="1"/>
          </p:cNvSpPr>
          <p:nvPr/>
        </p:nvSpPr>
        <p:spPr bwMode="auto">
          <a:xfrm>
            <a:off x="1220712" y="5051463"/>
            <a:ext cx="9874402" cy="52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ClrTx/>
              <a:buSzTx/>
              <a:buFontTx/>
              <a:buNone/>
            </a:pPr>
            <a:r>
              <a:rPr kumimoji="1" lang="en-US" altLang="zh-CN" sz="2800" b="1">
                <a:latin typeface="Times New Roman" panose="02020603050405020304" pitchFamily="18" charset="0"/>
                <a:ea typeface="华文中宋" panose="02010600040101010101" pitchFamily="2" charset="-122"/>
              </a:rPr>
              <a:t>I</a:t>
            </a:r>
            <a:r>
              <a:rPr kumimoji="1" lang="en-US" altLang="zh-CN" sz="2800" b="1" baseline="30000">
                <a:latin typeface="Times New Roman" panose="02020603050405020304" pitchFamily="18" charset="0"/>
                <a:ea typeface="华文中宋" panose="02010600040101010101" pitchFamily="2" charset="-122"/>
              </a:rPr>
              <a:t>2</a:t>
            </a:r>
            <a:r>
              <a:rPr kumimoji="1" lang="en-US" altLang="zh-CN" sz="2800" b="1">
                <a:latin typeface="Times New Roman" panose="02020603050405020304" pitchFamily="18" charset="0"/>
                <a:ea typeface="华文中宋" panose="02010600040101010101" pitchFamily="2" charset="-122"/>
              </a:rPr>
              <a:t>C</a:t>
            </a:r>
            <a:r>
              <a:rPr kumimoji="1" lang="zh-CN" altLang="en-US" sz="2800" b="1">
                <a:latin typeface="Times New Roman" panose="02020603050405020304" pitchFamily="18" charset="0"/>
                <a:ea typeface="华文中宋" panose="02010600040101010101" pitchFamily="2" charset="-122"/>
              </a:rPr>
              <a:t>总线上的仲裁分两部分：</a:t>
            </a:r>
            <a:r>
              <a:rPr kumimoji="1" lang="en-US" altLang="zh-CN" sz="2800" b="1">
                <a:solidFill>
                  <a:srgbClr val="FF0000"/>
                </a:solidFill>
                <a:latin typeface="Times New Roman" panose="02020603050405020304" pitchFamily="18" charset="0"/>
                <a:ea typeface="华文中宋" panose="02010600040101010101" pitchFamily="2" charset="-122"/>
              </a:rPr>
              <a:t>SCL</a:t>
            </a:r>
            <a:r>
              <a:rPr kumimoji="1" lang="zh-CN" altLang="en-US" sz="2800" b="1">
                <a:solidFill>
                  <a:srgbClr val="FF0000"/>
                </a:solidFill>
                <a:latin typeface="Times New Roman" panose="02020603050405020304" pitchFamily="18" charset="0"/>
                <a:ea typeface="华文中宋" panose="02010600040101010101" pitchFamily="2" charset="-122"/>
              </a:rPr>
              <a:t>线的同步</a:t>
            </a:r>
            <a:r>
              <a:rPr kumimoji="1" lang="zh-CN" altLang="en-US" sz="2800" b="1">
                <a:latin typeface="Times New Roman" panose="02020603050405020304" pitchFamily="18" charset="0"/>
                <a:ea typeface="华文中宋" panose="02010600040101010101" pitchFamily="2" charset="-122"/>
              </a:rPr>
              <a:t>和</a:t>
            </a:r>
            <a:r>
              <a:rPr kumimoji="1" lang="en-US" altLang="zh-CN" sz="2800" b="1">
                <a:solidFill>
                  <a:srgbClr val="FF0000"/>
                </a:solidFill>
                <a:latin typeface="Times New Roman" panose="02020603050405020304" pitchFamily="18" charset="0"/>
                <a:ea typeface="华文中宋" panose="02010600040101010101" pitchFamily="2" charset="-122"/>
              </a:rPr>
              <a:t>SDA</a:t>
            </a:r>
            <a:r>
              <a:rPr kumimoji="1" lang="zh-CN" altLang="en-US" sz="2800" b="1">
                <a:solidFill>
                  <a:srgbClr val="FF0000"/>
                </a:solidFill>
                <a:latin typeface="Times New Roman" panose="02020603050405020304" pitchFamily="18" charset="0"/>
                <a:ea typeface="华文中宋" panose="02010600040101010101" pitchFamily="2" charset="-122"/>
              </a:rPr>
              <a:t>线的仲裁</a:t>
            </a:r>
            <a:r>
              <a:rPr kumimoji="1" lang="zh-CN" altLang="en-US" sz="2800" b="1">
                <a:latin typeface="Times New Roman" panose="02020603050405020304" pitchFamily="18" charset="0"/>
                <a:ea typeface="华文中宋" panose="02010600040101010101" pitchFamily="2" charset="-122"/>
              </a:rPr>
              <a:t>。 </a:t>
            </a:r>
          </a:p>
        </p:txBody>
      </p:sp>
    </p:spTree>
    <p:extLst>
      <p:ext uri="{BB962C8B-B14F-4D97-AF65-F5344CB8AC3E}">
        <p14:creationId xmlns:p14="http://schemas.microsoft.com/office/powerpoint/2010/main" val="3107881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21</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pic>
        <p:nvPicPr>
          <p:cNvPr id="6" name="Picture 7" descr="403f820cx5dfbb10ecdcf&amp;690">
            <a:extLst>
              <a:ext uri="{FF2B5EF4-FFF2-40B4-BE49-F238E27FC236}">
                <a16:creationId xmlns:a16="http://schemas.microsoft.com/office/drawing/2014/main" id="{D404C73E-8A01-45A7-93F6-78108FB31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38" y="2133600"/>
            <a:ext cx="5453062" cy="346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a:extLst>
              <a:ext uri="{FF2B5EF4-FFF2-40B4-BE49-F238E27FC236}">
                <a16:creationId xmlns:a16="http://schemas.microsoft.com/office/drawing/2014/main" id="{A1970BF6-FF61-4F0B-8160-78561958F3A6}"/>
              </a:ext>
            </a:extLst>
          </p:cNvPr>
          <p:cNvSpPr>
            <a:spLocks noChangeArrowheads="1"/>
          </p:cNvSpPr>
          <p:nvPr/>
        </p:nvSpPr>
        <p:spPr bwMode="auto">
          <a:xfrm>
            <a:off x="1524001" y="1125538"/>
            <a:ext cx="8748713"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indent="266700">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
                <a:schemeClr val="folHlink"/>
              </a:buClr>
              <a:buSzTx/>
              <a:buFont typeface="Wingdings" panose="05000000000000000000" pitchFamily="2" charset="2"/>
              <a:buChar char="Ø"/>
            </a:pPr>
            <a:r>
              <a:rPr kumimoji="1" lang="en-US" altLang="zh-CN" sz="2400" b="1" dirty="0">
                <a:latin typeface="Times New Roman" panose="02020603050405020304" pitchFamily="18" charset="0"/>
                <a:ea typeface="华文中宋" panose="02010600040101010101" pitchFamily="2" charset="-122"/>
              </a:rPr>
              <a:t> </a:t>
            </a:r>
            <a:r>
              <a:rPr kumimoji="1" lang="en-US" altLang="zh-CN" sz="2400" b="1" dirty="0">
                <a:solidFill>
                  <a:srgbClr val="FF0000"/>
                </a:solidFill>
                <a:latin typeface="Times New Roman" panose="02020603050405020304" pitchFamily="18" charset="0"/>
                <a:ea typeface="华文中宋" panose="02010600040101010101" pitchFamily="2" charset="-122"/>
              </a:rPr>
              <a:t>SCL</a:t>
            </a:r>
            <a:r>
              <a:rPr kumimoji="1" lang="zh-CN" altLang="en-US" sz="2400" b="1" dirty="0">
                <a:solidFill>
                  <a:srgbClr val="FF0000"/>
                </a:solidFill>
                <a:latin typeface="Times New Roman" panose="02020603050405020304" pitchFamily="18" charset="0"/>
                <a:ea typeface="华文中宋" panose="02010600040101010101" pitchFamily="2" charset="-122"/>
              </a:rPr>
              <a:t>线的同步</a:t>
            </a:r>
            <a:r>
              <a:rPr kumimoji="1" lang="zh-CN" altLang="en-US" sz="2400" b="1" dirty="0">
                <a:latin typeface="Times New Roman" panose="02020603050405020304" pitchFamily="18" charset="0"/>
                <a:ea typeface="华文中宋" panose="02010600040101010101" pitchFamily="2" charset="-122"/>
              </a:rPr>
              <a:t>（时钟同步）</a:t>
            </a:r>
          </a:p>
          <a:p>
            <a:pPr eaLnBrk="1" hangingPunct="1">
              <a:lnSpc>
                <a:spcPct val="110000"/>
              </a:lnSpc>
              <a:spcBef>
                <a:spcPct val="0"/>
              </a:spcBef>
              <a:buClrTx/>
              <a:buSzTx/>
              <a:buFontTx/>
              <a:buNone/>
            </a:pPr>
            <a:r>
              <a:rPr kumimoji="1" lang="zh-CN" altLang="en-US" sz="2400" b="1" dirty="0">
                <a:latin typeface="Times New Roman" panose="02020603050405020304" pitchFamily="18" charset="0"/>
                <a:ea typeface="华文中宋" panose="02010600040101010101" pitchFamily="2" charset="-122"/>
              </a:rPr>
              <a:t>        </a:t>
            </a:r>
            <a:r>
              <a:rPr kumimoji="1" lang="en-US" altLang="zh-CN" sz="2400" b="1" dirty="0">
                <a:latin typeface="Times New Roman" panose="02020603050405020304" pitchFamily="18" charset="0"/>
                <a:ea typeface="华文中宋" panose="02010600040101010101" pitchFamily="2" charset="-122"/>
              </a:rPr>
              <a:t>SCL</a:t>
            </a:r>
            <a:r>
              <a:rPr kumimoji="1" lang="zh-CN" altLang="en-US" sz="2400" b="1" dirty="0">
                <a:latin typeface="Times New Roman" panose="02020603050405020304" pitchFamily="18" charset="0"/>
                <a:ea typeface="华文中宋" panose="02010600040101010101" pitchFamily="2" charset="-122"/>
              </a:rPr>
              <a:t>同步是由于总线具有</a:t>
            </a:r>
            <a:r>
              <a:rPr kumimoji="1" lang="zh-CN" altLang="en-US" sz="2400" b="1" dirty="0">
                <a:solidFill>
                  <a:srgbClr val="FF0000"/>
                </a:solidFill>
                <a:latin typeface="Times New Roman" panose="02020603050405020304" pitchFamily="18" charset="0"/>
                <a:ea typeface="华文中宋" panose="02010600040101010101" pitchFamily="2" charset="-122"/>
              </a:rPr>
              <a:t>线“与”</a:t>
            </a:r>
            <a:r>
              <a:rPr kumimoji="1" lang="zh-CN" altLang="en-US" sz="2400" b="1" dirty="0">
                <a:latin typeface="Times New Roman" panose="02020603050405020304" pitchFamily="18" charset="0"/>
                <a:ea typeface="华文中宋" panose="02010600040101010101" pitchFamily="2" charset="-122"/>
              </a:rPr>
              <a:t>的逻辑功能，即</a:t>
            </a:r>
            <a:r>
              <a:rPr kumimoji="1" lang="zh-CN" altLang="en-US" sz="2400" b="1" dirty="0">
                <a:solidFill>
                  <a:schemeClr val="accent2"/>
                </a:solidFill>
                <a:latin typeface="Times New Roman" panose="02020603050405020304" pitchFamily="18" charset="0"/>
                <a:ea typeface="华文中宋" panose="02010600040101010101" pitchFamily="2" charset="-122"/>
              </a:rPr>
              <a:t>只要有一个节点发送低电平时，总线上就表现为低电平</a:t>
            </a:r>
            <a:r>
              <a:rPr kumimoji="1" lang="zh-CN" altLang="en-US" sz="2400" b="1" dirty="0">
                <a:latin typeface="Times New Roman" panose="02020603050405020304" pitchFamily="18" charset="0"/>
                <a:ea typeface="华文中宋" panose="02010600040101010101" pitchFamily="2" charset="-122"/>
              </a:rPr>
              <a:t>。</a:t>
            </a:r>
          </a:p>
        </p:txBody>
      </p:sp>
      <p:sp>
        <p:nvSpPr>
          <p:cNvPr id="8" name="Rectangle 8">
            <a:extLst>
              <a:ext uri="{FF2B5EF4-FFF2-40B4-BE49-F238E27FC236}">
                <a16:creationId xmlns:a16="http://schemas.microsoft.com/office/drawing/2014/main" id="{DAC55579-9B29-44CE-B447-7BB150DD8562}"/>
              </a:ext>
            </a:extLst>
          </p:cNvPr>
          <p:cNvSpPr>
            <a:spLocks noChangeArrowheads="1"/>
          </p:cNvSpPr>
          <p:nvPr/>
        </p:nvSpPr>
        <p:spPr bwMode="auto">
          <a:xfrm>
            <a:off x="1774826" y="5516563"/>
            <a:ext cx="8893175"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Tx/>
              <a:buSzTx/>
              <a:buFontTx/>
              <a:buNone/>
            </a:pPr>
            <a:r>
              <a:rPr kumimoji="1" lang="zh-CN" altLang="en-US" sz="2400" b="1" dirty="0">
                <a:latin typeface="Times New Roman" panose="02020603050405020304" pitchFamily="18" charset="0"/>
                <a:ea typeface="华文中宋" panose="02010600040101010101" pitchFamily="2" charset="-122"/>
              </a:rPr>
              <a:t>由于线“与”逻辑功能的原理，当多个节点同时发送时钟信号时，在总线上表现的是统一的时钟信号。这就是</a:t>
            </a:r>
            <a:r>
              <a:rPr kumimoji="1" lang="en-US" altLang="zh-CN" sz="2400" b="1" dirty="0">
                <a:latin typeface="Times New Roman" panose="02020603050405020304" pitchFamily="18" charset="0"/>
                <a:ea typeface="华文中宋" panose="02010600040101010101" pitchFamily="2" charset="-122"/>
              </a:rPr>
              <a:t>SCL</a:t>
            </a:r>
            <a:r>
              <a:rPr kumimoji="1" lang="zh-CN" altLang="en-US" sz="2400" b="1" dirty="0">
                <a:latin typeface="Times New Roman" panose="02020603050405020304" pitchFamily="18" charset="0"/>
                <a:ea typeface="华文中宋" panose="02010600040101010101" pitchFamily="2" charset="-122"/>
              </a:rPr>
              <a:t>的同步原理。</a:t>
            </a:r>
          </a:p>
        </p:txBody>
      </p:sp>
      <p:sp>
        <p:nvSpPr>
          <p:cNvPr id="9" name="Rectangle 9">
            <a:extLst>
              <a:ext uri="{FF2B5EF4-FFF2-40B4-BE49-F238E27FC236}">
                <a16:creationId xmlns:a16="http://schemas.microsoft.com/office/drawing/2014/main" id="{F726FC26-6CCC-4D2B-9B69-A4747DADD6B0}"/>
              </a:ext>
            </a:extLst>
          </p:cNvPr>
          <p:cNvSpPr>
            <a:spLocks noChangeArrowheads="1"/>
          </p:cNvSpPr>
          <p:nvPr/>
        </p:nvSpPr>
        <p:spPr bwMode="auto">
          <a:xfrm>
            <a:off x="1774826" y="3213101"/>
            <a:ext cx="331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400" b="1" dirty="0">
                <a:latin typeface="Times New Roman" panose="02020603050405020304" pitchFamily="18" charset="0"/>
                <a:ea typeface="华文中宋" panose="02010600040101010101" pitchFamily="2" charset="-122"/>
              </a:rPr>
              <a:t>       </a:t>
            </a:r>
            <a:r>
              <a:rPr kumimoji="1" lang="zh-CN" altLang="en-US" sz="2400" b="1" dirty="0">
                <a:solidFill>
                  <a:srgbClr val="0000CC"/>
                </a:solidFill>
                <a:latin typeface="Times New Roman" panose="02020603050405020304" pitchFamily="18" charset="0"/>
                <a:ea typeface="华文中宋" panose="02010600040101010101" pitchFamily="2" charset="-122"/>
              </a:rPr>
              <a:t>当所有的节点都发送高电平时，总线才能表现为高电平</a:t>
            </a:r>
            <a:r>
              <a:rPr kumimoji="1" lang="zh-CN" altLang="en-US" sz="24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3125692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22</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6" name="Rectangle 3">
            <a:extLst>
              <a:ext uri="{FF2B5EF4-FFF2-40B4-BE49-F238E27FC236}">
                <a16:creationId xmlns:a16="http://schemas.microsoft.com/office/drawing/2014/main" id="{89748D27-4019-4492-ABCB-763644F8D541}"/>
              </a:ext>
            </a:extLst>
          </p:cNvPr>
          <p:cNvSpPr>
            <a:spLocks noChangeArrowheads="1"/>
          </p:cNvSpPr>
          <p:nvPr/>
        </p:nvSpPr>
        <p:spPr bwMode="auto">
          <a:xfrm>
            <a:off x="838200" y="1115205"/>
            <a:ext cx="9942120" cy="4273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808038" indent="-350838">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5000"/>
              </a:lnSpc>
              <a:buClr>
                <a:schemeClr val="folHlink"/>
              </a:buClr>
              <a:buSzTx/>
              <a:buFont typeface="Wingdings" panose="05000000000000000000" pitchFamily="2" charset="2"/>
              <a:buChar char="Ø"/>
            </a:pPr>
            <a:r>
              <a:rPr kumimoji="1" lang="en-US" altLang="zh-CN" sz="2800" b="1" dirty="0">
                <a:solidFill>
                  <a:srgbClr val="FF0000"/>
                </a:solidFill>
                <a:latin typeface="Times New Roman" panose="02020603050405020304" pitchFamily="18" charset="0"/>
                <a:ea typeface="华文中宋" panose="02010600040101010101" pitchFamily="2" charset="-122"/>
              </a:rPr>
              <a:t> SDA</a:t>
            </a:r>
            <a:r>
              <a:rPr kumimoji="1" lang="zh-CN" altLang="en-US" sz="2800" b="1" dirty="0">
                <a:solidFill>
                  <a:srgbClr val="FF0000"/>
                </a:solidFill>
                <a:latin typeface="Times New Roman" panose="02020603050405020304" pitchFamily="18" charset="0"/>
                <a:ea typeface="华文中宋" panose="02010600040101010101" pitchFamily="2" charset="-122"/>
              </a:rPr>
              <a:t>仲裁</a:t>
            </a:r>
          </a:p>
          <a:p>
            <a:pPr lvl="1" eaLnBrk="1" hangingPunct="1">
              <a:lnSpc>
                <a:spcPct val="115000"/>
              </a:lnSpc>
              <a:buSzTx/>
              <a:buFont typeface="Wingdings" panose="05000000000000000000" pitchFamily="2" charset="2"/>
              <a:buChar char="ü"/>
            </a:pPr>
            <a:r>
              <a:rPr kumimoji="1" lang="en-US" altLang="zh-CN" sz="2800" b="1" dirty="0">
                <a:latin typeface="Times New Roman" panose="02020603050405020304" pitchFamily="18" charset="0"/>
                <a:ea typeface="华文中宋" panose="02010600040101010101" pitchFamily="2" charset="-122"/>
              </a:rPr>
              <a:t>SDA</a:t>
            </a:r>
            <a:r>
              <a:rPr kumimoji="1" lang="zh-CN" altLang="en-US" sz="2800" b="1" dirty="0">
                <a:latin typeface="Times New Roman" panose="02020603050405020304" pitchFamily="18" charset="0"/>
                <a:ea typeface="华文中宋" panose="02010600040101010101" pitchFamily="2" charset="-122"/>
              </a:rPr>
              <a:t>线的仲裁也是建立在总线具有</a:t>
            </a:r>
            <a:r>
              <a:rPr kumimoji="1" lang="zh-CN" altLang="en-US" sz="2800" b="1" dirty="0">
                <a:solidFill>
                  <a:srgbClr val="FF0000"/>
                </a:solidFill>
                <a:latin typeface="Times New Roman" panose="02020603050405020304" pitchFamily="18" charset="0"/>
                <a:ea typeface="华文中宋" panose="02010600040101010101" pitchFamily="2" charset="-122"/>
              </a:rPr>
              <a:t>线“与”</a:t>
            </a:r>
            <a:r>
              <a:rPr kumimoji="1" lang="zh-CN" altLang="en-US" sz="2800" b="1" dirty="0">
                <a:latin typeface="Times New Roman" panose="02020603050405020304" pitchFamily="18" charset="0"/>
                <a:ea typeface="华文中宋" panose="02010600040101010101" pitchFamily="2" charset="-122"/>
              </a:rPr>
              <a:t>逻辑功能的原理上的。</a:t>
            </a:r>
          </a:p>
          <a:p>
            <a:pPr lvl="1" eaLnBrk="1" hangingPunct="1">
              <a:lnSpc>
                <a:spcPct val="115000"/>
              </a:lnSpc>
              <a:buSzTx/>
              <a:buFont typeface="Wingdings" panose="05000000000000000000" pitchFamily="2" charset="2"/>
              <a:buChar char="ü"/>
            </a:pPr>
            <a:r>
              <a:rPr kumimoji="1" lang="zh-CN" altLang="en-US" sz="2800" b="1" dirty="0">
                <a:latin typeface="Times New Roman" panose="02020603050405020304" pitchFamily="18" charset="0"/>
                <a:ea typeface="华文中宋" panose="02010600040101010101" pitchFamily="2" charset="-122"/>
              </a:rPr>
              <a:t>节点在发送</a:t>
            </a:r>
            <a:r>
              <a:rPr kumimoji="1" lang="en-US" altLang="zh-CN" sz="2800" b="1" dirty="0">
                <a:latin typeface="Times New Roman" panose="02020603050405020304" pitchFamily="18" charset="0"/>
                <a:ea typeface="华文中宋" panose="02010600040101010101" pitchFamily="2" charset="-122"/>
              </a:rPr>
              <a:t>1</a:t>
            </a:r>
            <a:r>
              <a:rPr kumimoji="1" lang="zh-CN" altLang="en-US" sz="2800" b="1" dirty="0">
                <a:latin typeface="Times New Roman" panose="02020603050405020304" pitchFamily="18" charset="0"/>
                <a:ea typeface="华文中宋" panose="02010600040101010101" pitchFamily="2" charset="-122"/>
              </a:rPr>
              <a:t>位数据后，比较总线上所呈现的数据与自己发送的是否一致。</a:t>
            </a:r>
            <a:r>
              <a:rPr kumimoji="1" lang="zh-CN" altLang="en-US" sz="2800" b="1" dirty="0">
                <a:solidFill>
                  <a:srgbClr val="FF0000"/>
                </a:solidFill>
                <a:latin typeface="Times New Roman" panose="02020603050405020304" pitchFamily="18" charset="0"/>
                <a:ea typeface="华文中宋" panose="02010600040101010101" pitchFamily="2" charset="-122"/>
              </a:rPr>
              <a:t>是，继续发送；否则，退出竞争</a:t>
            </a:r>
            <a:r>
              <a:rPr kumimoji="1" lang="zh-CN" altLang="en-US" sz="2800" b="1" dirty="0">
                <a:latin typeface="Times New Roman" panose="02020603050405020304" pitchFamily="18" charset="0"/>
                <a:ea typeface="华文中宋" panose="02010600040101010101" pitchFamily="2" charset="-122"/>
              </a:rPr>
              <a:t>。</a:t>
            </a:r>
          </a:p>
          <a:p>
            <a:pPr lvl="1" eaLnBrk="1" hangingPunct="1">
              <a:lnSpc>
                <a:spcPct val="115000"/>
              </a:lnSpc>
              <a:buSzTx/>
              <a:buFont typeface="Wingdings" panose="05000000000000000000" pitchFamily="2" charset="2"/>
              <a:buChar char="ü"/>
            </a:pPr>
            <a:r>
              <a:rPr kumimoji="1" lang="en-US" altLang="zh-CN" sz="2800" b="1" dirty="0">
                <a:latin typeface="Times New Roman" panose="02020603050405020304" pitchFamily="18" charset="0"/>
                <a:ea typeface="华文中宋" panose="02010600040101010101" pitchFamily="2" charset="-122"/>
              </a:rPr>
              <a:t>SDA</a:t>
            </a:r>
            <a:r>
              <a:rPr kumimoji="1" lang="zh-CN" altLang="en-US" sz="2800" b="1" dirty="0">
                <a:latin typeface="Times New Roman" panose="02020603050405020304" pitchFamily="18" charset="0"/>
                <a:ea typeface="华文中宋" panose="02010600040101010101" pitchFamily="2" charset="-122"/>
              </a:rPr>
              <a:t>线的仲裁可以保证</a:t>
            </a:r>
            <a:r>
              <a:rPr kumimoji="1" lang="en-US" altLang="zh-CN" sz="2800" b="1" dirty="0">
                <a:latin typeface="Times New Roman" panose="02020603050405020304" pitchFamily="18" charset="0"/>
                <a:ea typeface="华文中宋" panose="02010600040101010101" pitchFamily="2" charset="-122"/>
              </a:rPr>
              <a:t>I</a:t>
            </a:r>
            <a:r>
              <a:rPr kumimoji="1" lang="en-US" altLang="zh-CN" sz="2800" b="1" baseline="30000" dirty="0">
                <a:latin typeface="Times New Roman" panose="02020603050405020304" pitchFamily="18" charset="0"/>
                <a:ea typeface="华文中宋" panose="02010600040101010101" pitchFamily="2" charset="-122"/>
              </a:rPr>
              <a:t>2</a:t>
            </a:r>
            <a:r>
              <a:rPr kumimoji="1" lang="en-US" altLang="zh-CN" sz="2800" b="1" dirty="0">
                <a:latin typeface="Times New Roman" panose="02020603050405020304" pitchFamily="18" charset="0"/>
                <a:ea typeface="华文中宋" panose="02010600040101010101" pitchFamily="2" charset="-122"/>
              </a:rPr>
              <a:t>C</a:t>
            </a:r>
            <a:r>
              <a:rPr kumimoji="1" lang="zh-CN" altLang="en-US" sz="2800" b="1" dirty="0">
                <a:latin typeface="Times New Roman" panose="02020603050405020304" pitchFamily="18" charset="0"/>
                <a:ea typeface="华文中宋" panose="02010600040101010101" pitchFamily="2" charset="-122"/>
              </a:rPr>
              <a:t>总线系统在多个主节点同时企图控制总线时通信正常进行并且数据不丢失。</a:t>
            </a:r>
            <a:r>
              <a:rPr kumimoji="1" lang="zh-CN" altLang="en-US" sz="2800" b="1" dirty="0">
                <a:solidFill>
                  <a:schemeClr val="accent2"/>
                </a:solidFill>
                <a:latin typeface="Times New Roman" panose="02020603050405020304" pitchFamily="18" charset="0"/>
                <a:ea typeface="华文中宋" panose="02010600040101010101" pitchFamily="2" charset="-122"/>
              </a:rPr>
              <a:t>总线系统通过仲裁只允许一个主节点可以继续占据总线</a:t>
            </a:r>
            <a:r>
              <a:rPr kumimoji="1" lang="zh-CN" altLang="en-US" sz="28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3739066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23</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6" name="Rectangle 3">
            <a:extLst>
              <a:ext uri="{FF2B5EF4-FFF2-40B4-BE49-F238E27FC236}">
                <a16:creationId xmlns:a16="http://schemas.microsoft.com/office/drawing/2014/main" id="{B918C256-7389-4958-9E0D-8DF926187C85}"/>
              </a:ext>
            </a:extLst>
          </p:cNvPr>
          <p:cNvSpPr>
            <a:spLocks noChangeArrowheads="1"/>
          </p:cNvSpPr>
          <p:nvPr/>
        </p:nvSpPr>
        <p:spPr bwMode="auto">
          <a:xfrm>
            <a:off x="1703389" y="1265890"/>
            <a:ext cx="7920037" cy="4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dirty="0">
                <a:solidFill>
                  <a:srgbClr val="FF0000"/>
                </a:solidFill>
                <a:latin typeface="Times New Roman" panose="02020603050405020304" pitchFamily="18" charset="0"/>
                <a:ea typeface="华文中宋" panose="02010600040101010101" pitchFamily="2" charset="-122"/>
              </a:rPr>
              <a:t>仲裁过程</a:t>
            </a:r>
          </a:p>
        </p:txBody>
      </p:sp>
      <p:pic>
        <p:nvPicPr>
          <p:cNvPr id="7" name="Picture 4" descr="403f820cx5dfbb68b48ec&amp;690">
            <a:extLst>
              <a:ext uri="{FF2B5EF4-FFF2-40B4-BE49-F238E27FC236}">
                <a16:creationId xmlns:a16="http://schemas.microsoft.com/office/drawing/2014/main" id="{7B897BBD-12B4-4BEC-BB3B-ABF779A931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a:extLst>
              <a:ext uri="{FF2B5EF4-FFF2-40B4-BE49-F238E27FC236}">
                <a16:creationId xmlns:a16="http://schemas.microsoft.com/office/drawing/2014/main" id="{D6D6C654-A12B-4E43-B39D-04F07EFC65A8}"/>
              </a:ext>
            </a:extLst>
          </p:cNvPr>
          <p:cNvSpPr>
            <a:spLocks noChangeArrowheads="1"/>
          </p:cNvSpPr>
          <p:nvPr/>
        </p:nvSpPr>
        <p:spPr bwMode="auto">
          <a:xfrm>
            <a:off x="1992313" y="5013325"/>
            <a:ext cx="8424862"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10000"/>
              </a:spcBef>
              <a:buClr>
                <a:schemeClr val="accent2"/>
              </a:buClr>
              <a:buSzTx/>
              <a:buFont typeface="Wingdings" panose="05000000000000000000" pitchFamily="2" charset="2"/>
              <a:buChar char="ü"/>
            </a:pPr>
            <a:r>
              <a:rPr kumimoji="1" lang="en-US" altLang="zh-CN" sz="2400" b="1" dirty="0">
                <a:latin typeface="Times New Roman" panose="02020603050405020304" pitchFamily="18" charset="0"/>
                <a:ea typeface="华文中宋" panose="02010600040101010101" pitchFamily="2" charset="-122"/>
              </a:rPr>
              <a:t>DATA1</a:t>
            </a:r>
            <a:r>
              <a:rPr kumimoji="1" lang="zh-CN" altLang="en-US" sz="2400" b="1" dirty="0">
                <a:latin typeface="Times New Roman" panose="02020603050405020304" pitchFamily="18" charset="0"/>
                <a:ea typeface="华文中宋" panose="02010600040101010101" pitchFamily="2" charset="-122"/>
              </a:rPr>
              <a:t>和</a:t>
            </a:r>
            <a:r>
              <a:rPr kumimoji="1" lang="en-US" altLang="zh-CN" sz="2400" b="1" dirty="0">
                <a:latin typeface="Times New Roman" panose="02020603050405020304" pitchFamily="18" charset="0"/>
                <a:ea typeface="华文中宋" panose="02010600040101010101" pitchFamily="2" charset="-122"/>
              </a:rPr>
              <a:t>DATA2</a:t>
            </a:r>
            <a:r>
              <a:rPr kumimoji="1" lang="zh-CN" altLang="en-US" sz="2400" b="1" dirty="0">
                <a:latin typeface="Times New Roman" panose="02020603050405020304" pitchFamily="18" charset="0"/>
                <a:ea typeface="华文中宋" panose="02010600040101010101" pitchFamily="2" charset="-122"/>
              </a:rPr>
              <a:t>分别是主节点向总线所发送的数据信号；</a:t>
            </a:r>
          </a:p>
          <a:p>
            <a:pPr eaLnBrk="1" hangingPunct="1">
              <a:lnSpc>
                <a:spcPct val="120000"/>
              </a:lnSpc>
              <a:spcBef>
                <a:spcPct val="10000"/>
              </a:spcBef>
              <a:buClr>
                <a:schemeClr val="accent2"/>
              </a:buClr>
              <a:buSzTx/>
              <a:buFont typeface="Wingdings" panose="05000000000000000000" pitchFamily="2" charset="2"/>
              <a:buChar char="ü"/>
            </a:pPr>
            <a:r>
              <a:rPr kumimoji="1" lang="en-US" altLang="zh-CN" sz="2400" b="1" dirty="0">
                <a:solidFill>
                  <a:srgbClr val="0000CC"/>
                </a:solidFill>
                <a:latin typeface="Times New Roman" panose="02020603050405020304" pitchFamily="18" charset="0"/>
                <a:ea typeface="华文中宋" panose="02010600040101010101" pitchFamily="2" charset="-122"/>
              </a:rPr>
              <a:t>SDA</a:t>
            </a:r>
            <a:r>
              <a:rPr kumimoji="1" lang="zh-CN" altLang="en-US" sz="2400" b="1" dirty="0">
                <a:solidFill>
                  <a:srgbClr val="0000CC"/>
                </a:solidFill>
                <a:latin typeface="Times New Roman" panose="02020603050405020304" pitchFamily="18" charset="0"/>
                <a:ea typeface="华文中宋" panose="02010600040101010101" pitchFamily="2" charset="-122"/>
              </a:rPr>
              <a:t>为总线</a:t>
            </a:r>
            <a:r>
              <a:rPr kumimoji="1" lang="zh-CN" altLang="en-US" sz="2400" b="1" dirty="0">
                <a:latin typeface="Times New Roman" panose="02020603050405020304" pitchFamily="18" charset="0"/>
                <a:ea typeface="华文中宋" panose="02010600040101010101" pitchFamily="2" charset="-122"/>
              </a:rPr>
              <a:t>上所呈现的</a:t>
            </a:r>
            <a:r>
              <a:rPr kumimoji="1" lang="zh-CN" altLang="en-US" sz="2400" b="1" dirty="0">
                <a:solidFill>
                  <a:srgbClr val="0000CC"/>
                </a:solidFill>
                <a:latin typeface="Times New Roman" panose="02020603050405020304" pitchFamily="18" charset="0"/>
                <a:ea typeface="华文中宋" panose="02010600040101010101" pitchFamily="2" charset="-122"/>
              </a:rPr>
              <a:t>数据信号</a:t>
            </a:r>
            <a:r>
              <a:rPr kumimoji="1" lang="zh-CN" altLang="en-US" sz="2400" b="1" dirty="0">
                <a:latin typeface="Times New Roman" panose="02020603050405020304" pitchFamily="18" charset="0"/>
                <a:ea typeface="华文中宋" panose="02010600040101010101" pitchFamily="2" charset="-122"/>
              </a:rPr>
              <a:t>，</a:t>
            </a:r>
            <a:r>
              <a:rPr kumimoji="1" lang="en-US" altLang="zh-CN" sz="2400" b="1" dirty="0">
                <a:solidFill>
                  <a:schemeClr val="accent2"/>
                </a:solidFill>
                <a:latin typeface="Times New Roman" panose="02020603050405020304" pitchFamily="18" charset="0"/>
                <a:ea typeface="华文中宋" panose="02010600040101010101" pitchFamily="2" charset="-122"/>
              </a:rPr>
              <a:t>SCL</a:t>
            </a:r>
            <a:r>
              <a:rPr kumimoji="1" lang="zh-CN" altLang="en-US" sz="2400" b="1" dirty="0">
                <a:solidFill>
                  <a:schemeClr val="accent2"/>
                </a:solidFill>
                <a:latin typeface="Times New Roman" panose="02020603050405020304" pitchFamily="18" charset="0"/>
                <a:ea typeface="华文中宋" panose="02010600040101010101" pitchFamily="2" charset="-122"/>
              </a:rPr>
              <a:t>是总线</a:t>
            </a:r>
            <a:r>
              <a:rPr kumimoji="1" lang="zh-CN" altLang="en-US" sz="2400" b="1" dirty="0">
                <a:latin typeface="Times New Roman" panose="02020603050405020304" pitchFamily="18" charset="0"/>
                <a:ea typeface="华文中宋" panose="02010600040101010101" pitchFamily="2" charset="-122"/>
              </a:rPr>
              <a:t>上所呈现的</a:t>
            </a:r>
            <a:r>
              <a:rPr kumimoji="1" lang="zh-CN" altLang="en-US" sz="2400" b="1" dirty="0">
                <a:solidFill>
                  <a:schemeClr val="accent2"/>
                </a:solidFill>
                <a:latin typeface="Times New Roman" panose="02020603050405020304" pitchFamily="18" charset="0"/>
                <a:ea typeface="华文中宋" panose="02010600040101010101" pitchFamily="2" charset="-122"/>
              </a:rPr>
              <a:t>时钟信号</a:t>
            </a:r>
            <a:r>
              <a:rPr kumimoji="1" lang="zh-CN" altLang="en-US" sz="24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26908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24</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5" name="内容占位符 4">
            <a:extLst>
              <a:ext uri="{FF2B5EF4-FFF2-40B4-BE49-F238E27FC236}">
                <a16:creationId xmlns:a16="http://schemas.microsoft.com/office/drawing/2014/main" id="{D4646B2E-EA2A-4EEA-A754-B1DD03E4E082}"/>
              </a:ext>
            </a:extLst>
          </p:cNvPr>
          <p:cNvSpPr>
            <a:spLocks noGrp="1"/>
          </p:cNvSpPr>
          <p:nvPr>
            <p:ph idx="1"/>
          </p:nvPr>
        </p:nvSpPr>
        <p:spPr/>
        <p:txBody>
          <a:bodyPr/>
          <a:lstStyle/>
          <a:p>
            <a:endParaRPr lang="en-US" altLang="zh-CN" dirty="0"/>
          </a:p>
        </p:txBody>
      </p:sp>
      <p:sp>
        <p:nvSpPr>
          <p:cNvPr id="6" name="Rectangle 3">
            <a:extLst>
              <a:ext uri="{FF2B5EF4-FFF2-40B4-BE49-F238E27FC236}">
                <a16:creationId xmlns:a16="http://schemas.microsoft.com/office/drawing/2014/main" id="{5868C5FA-B498-429A-B974-43B84BB206EE}"/>
              </a:ext>
            </a:extLst>
          </p:cNvPr>
          <p:cNvSpPr>
            <a:spLocks noChangeArrowheads="1"/>
          </p:cNvSpPr>
          <p:nvPr/>
        </p:nvSpPr>
        <p:spPr bwMode="auto">
          <a:xfrm>
            <a:off x="1703389" y="1265890"/>
            <a:ext cx="7920037" cy="4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a:solidFill>
                  <a:srgbClr val="FF0000"/>
                </a:solidFill>
                <a:latin typeface="Times New Roman" panose="02020603050405020304" pitchFamily="18" charset="0"/>
                <a:ea typeface="华文中宋" panose="02010600040101010101" pitchFamily="2" charset="-122"/>
              </a:rPr>
              <a:t>仲裁过程</a:t>
            </a:r>
          </a:p>
        </p:txBody>
      </p:sp>
      <p:pic>
        <p:nvPicPr>
          <p:cNvPr id="7" name="Picture 4" descr="403f820cx5dfbb68b48ec&amp;690">
            <a:extLst>
              <a:ext uri="{FF2B5EF4-FFF2-40B4-BE49-F238E27FC236}">
                <a16:creationId xmlns:a16="http://schemas.microsoft.com/office/drawing/2014/main" id="{3269FFAD-4DD6-4784-A338-939938A4A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a:extLst>
              <a:ext uri="{FF2B5EF4-FFF2-40B4-BE49-F238E27FC236}">
                <a16:creationId xmlns:a16="http://schemas.microsoft.com/office/drawing/2014/main" id="{D70FCC8B-B0AB-4362-A17A-17B57BCA93DB}"/>
              </a:ext>
            </a:extLst>
          </p:cNvPr>
          <p:cNvSpPr>
            <a:spLocks noChangeArrowheads="1"/>
          </p:cNvSpPr>
          <p:nvPr/>
        </p:nvSpPr>
        <p:spPr bwMode="auto">
          <a:xfrm>
            <a:off x="2063751" y="4724401"/>
            <a:ext cx="7921625"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5000"/>
              </a:lnSpc>
              <a:spcBef>
                <a:spcPct val="0"/>
              </a:spcBef>
              <a:buClr>
                <a:schemeClr val="accent2"/>
              </a:buClr>
              <a:buSzTx/>
              <a:buFont typeface="Wingdings" panose="05000000000000000000" pitchFamily="2" charset="2"/>
              <a:buChar char="ü"/>
            </a:pPr>
            <a:r>
              <a:rPr kumimoji="1" lang="zh-CN" altLang="en-US" sz="2400" b="1" dirty="0">
                <a:latin typeface="Times New Roman" panose="02020603050405020304" pitchFamily="18" charset="0"/>
                <a:ea typeface="华文中宋" panose="02010600040101010101" pitchFamily="2" charset="-122"/>
              </a:rPr>
              <a:t>当主节点</a:t>
            </a:r>
            <a:r>
              <a:rPr kumimoji="1" lang="en-US" altLang="zh-CN" sz="2400" b="1" dirty="0">
                <a:latin typeface="Times New Roman" panose="02020603050405020304" pitchFamily="18" charset="0"/>
                <a:ea typeface="华文中宋" panose="02010600040101010101" pitchFamily="2" charset="-122"/>
              </a:rPr>
              <a:t>1</a:t>
            </a:r>
            <a:r>
              <a:rPr kumimoji="1" lang="zh-CN" altLang="en-US" sz="2400" b="1" dirty="0">
                <a:latin typeface="Times New Roman" panose="02020603050405020304" pitchFamily="18" charset="0"/>
                <a:ea typeface="华文中宋" panose="02010600040101010101" pitchFamily="2" charset="-122"/>
              </a:rPr>
              <a:t>、</a:t>
            </a:r>
            <a:r>
              <a:rPr kumimoji="1" lang="en-US" altLang="zh-CN" sz="2400" b="1" dirty="0">
                <a:latin typeface="Times New Roman" panose="02020603050405020304" pitchFamily="18" charset="0"/>
                <a:ea typeface="华文中宋" panose="02010600040101010101" pitchFamily="2" charset="-122"/>
              </a:rPr>
              <a:t>2</a:t>
            </a:r>
            <a:r>
              <a:rPr kumimoji="1" lang="zh-CN" altLang="en-US" sz="2400" b="1" dirty="0">
                <a:latin typeface="Times New Roman" panose="02020603050405020304" pitchFamily="18" charset="0"/>
                <a:ea typeface="华文中宋" panose="02010600040101010101" pitchFamily="2" charset="-122"/>
              </a:rPr>
              <a:t>同时发送起始信号时，</a:t>
            </a:r>
            <a:r>
              <a:rPr kumimoji="1" lang="zh-CN" altLang="en-US" sz="2400" b="1" dirty="0">
                <a:solidFill>
                  <a:srgbClr val="0000CC"/>
                </a:solidFill>
                <a:latin typeface="Times New Roman" panose="02020603050405020304" pitchFamily="18" charset="0"/>
                <a:ea typeface="华文中宋" panose="02010600040101010101" pitchFamily="2" charset="-122"/>
              </a:rPr>
              <a:t>两个主节点都发送了高电平信号</a:t>
            </a:r>
            <a:r>
              <a:rPr kumimoji="1" lang="zh-CN" altLang="en-US" sz="2400" b="1" dirty="0">
                <a:latin typeface="Times New Roman" panose="02020603050405020304" pitchFamily="18" charset="0"/>
                <a:ea typeface="华文中宋" panose="02010600040101010101" pitchFamily="2" charset="-122"/>
              </a:rPr>
              <a:t>。这时总线上呈现的信号为高电平，</a:t>
            </a:r>
            <a:r>
              <a:rPr kumimoji="1" lang="zh-CN" altLang="en-US" sz="2400" b="1" dirty="0">
                <a:solidFill>
                  <a:schemeClr val="accent2"/>
                </a:solidFill>
                <a:latin typeface="Times New Roman" panose="02020603050405020304" pitchFamily="18" charset="0"/>
                <a:ea typeface="华文中宋" panose="02010600040101010101" pitchFamily="2" charset="-122"/>
              </a:rPr>
              <a:t>两个主节点都检测到总线上的信号与自己发送的信号相同，继续发送数据。</a:t>
            </a:r>
          </a:p>
        </p:txBody>
      </p:sp>
    </p:spTree>
    <p:extLst>
      <p:ext uri="{BB962C8B-B14F-4D97-AF65-F5344CB8AC3E}">
        <p14:creationId xmlns:p14="http://schemas.microsoft.com/office/powerpoint/2010/main" val="422412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25</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5" name="内容占位符 4">
            <a:extLst>
              <a:ext uri="{FF2B5EF4-FFF2-40B4-BE49-F238E27FC236}">
                <a16:creationId xmlns:a16="http://schemas.microsoft.com/office/drawing/2014/main" id="{D4646B2E-EA2A-4EEA-A754-B1DD03E4E082}"/>
              </a:ext>
            </a:extLst>
          </p:cNvPr>
          <p:cNvSpPr>
            <a:spLocks noGrp="1"/>
          </p:cNvSpPr>
          <p:nvPr>
            <p:ph idx="1"/>
          </p:nvPr>
        </p:nvSpPr>
        <p:spPr/>
        <p:txBody>
          <a:bodyPr/>
          <a:lstStyle/>
          <a:p>
            <a:endParaRPr lang="en-US" altLang="zh-CN" dirty="0"/>
          </a:p>
        </p:txBody>
      </p:sp>
      <p:sp>
        <p:nvSpPr>
          <p:cNvPr id="6" name="Rectangle 3">
            <a:extLst>
              <a:ext uri="{FF2B5EF4-FFF2-40B4-BE49-F238E27FC236}">
                <a16:creationId xmlns:a16="http://schemas.microsoft.com/office/drawing/2014/main" id="{33E0A5E0-D3DC-4FF4-89CB-D72F8EC54083}"/>
              </a:ext>
            </a:extLst>
          </p:cNvPr>
          <p:cNvSpPr>
            <a:spLocks noChangeArrowheads="1"/>
          </p:cNvSpPr>
          <p:nvPr/>
        </p:nvSpPr>
        <p:spPr bwMode="auto">
          <a:xfrm>
            <a:off x="1703389" y="1265890"/>
            <a:ext cx="7920037" cy="4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a:solidFill>
                  <a:srgbClr val="FF0000"/>
                </a:solidFill>
                <a:latin typeface="Times New Roman" panose="02020603050405020304" pitchFamily="18" charset="0"/>
                <a:ea typeface="华文中宋" panose="02010600040101010101" pitchFamily="2" charset="-122"/>
              </a:rPr>
              <a:t>仲裁过程</a:t>
            </a:r>
          </a:p>
        </p:txBody>
      </p:sp>
      <p:pic>
        <p:nvPicPr>
          <p:cNvPr id="7" name="Picture 4" descr="403f820cx5dfbb68b48ec&amp;690">
            <a:extLst>
              <a:ext uri="{FF2B5EF4-FFF2-40B4-BE49-F238E27FC236}">
                <a16:creationId xmlns:a16="http://schemas.microsoft.com/office/drawing/2014/main" id="{E0AE1F9E-255D-44DB-AD3A-D3524F7EE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a:extLst>
              <a:ext uri="{FF2B5EF4-FFF2-40B4-BE49-F238E27FC236}">
                <a16:creationId xmlns:a16="http://schemas.microsoft.com/office/drawing/2014/main" id="{28F77BEC-6C1E-4844-ADC9-1882B8208FF7}"/>
              </a:ext>
            </a:extLst>
          </p:cNvPr>
          <p:cNvSpPr>
            <a:spLocks noChangeArrowheads="1"/>
          </p:cNvSpPr>
          <p:nvPr/>
        </p:nvSpPr>
        <p:spPr bwMode="auto">
          <a:xfrm>
            <a:off x="2063751" y="5013326"/>
            <a:ext cx="792162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0"/>
              </a:spcBef>
              <a:buClr>
                <a:schemeClr val="accent2"/>
              </a:buClr>
              <a:buSzTx/>
              <a:buFont typeface="Wingdings" panose="05000000000000000000" pitchFamily="2" charset="2"/>
              <a:buChar char="ü"/>
            </a:pPr>
            <a:r>
              <a:rPr kumimoji="1" lang="zh-CN" altLang="en-US" sz="2400" b="1" dirty="0">
                <a:latin typeface="Times New Roman" panose="02020603050405020304" pitchFamily="18" charset="0"/>
                <a:ea typeface="华文中宋" panose="02010600040101010101" pitchFamily="2" charset="-122"/>
              </a:rPr>
              <a:t>第</a:t>
            </a:r>
            <a:r>
              <a:rPr kumimoji="1" lang="en-US" altLang="zh-CN" sz="2400" b="1" dirty="0">
                <a:latin typeface="Times New Roman" panose="02020603050405020304" pitchFamily="18" charset="0"/>
                <a:ea typeface="华文中宋" panose="02010600040101010101" pitchFamily="2" charset="-122"/>
              </a:rPr>
              <a:t>2</a:t>
            </a:r>
            <a:r>
              <a:rPr kumimoji="1" lang="zh-CN" altLang="en-US" sz="2400" b="1" dirty="0">
                <a:latin typeface="Times New Roman" panose="02020603050405020304" pitchFamily="18" charset="0"/>
                <a:ea typeface="华文中宋" panose="02010600040101010101" pitchFamily="2" charset="-122"/>
              </a:rPr>
              <a:t>个时钟周期，</a:t>
            </a:r>
            <a:r>
              <a:rPr kumimoji="1" lang="en-US" altLang="zh-CN" sz="2400" b="1" dirty="0">
                <a:solidFill>
                  <a:srgbClr val="0000CC"/>
                </a:solidFill>
                <a:latin typeface="Times New Roman" panose="02020603050405020304" pitchFamily="18" charset="0"/>
                <a:ea typeface="华文中宋" panose="02010600040101010101" pitchFamily="2" charset="-122"/>
              </a:rPr>
              <a:t>2</a:t>
            </a:r>
            <a:r>
              <a:rPr kumimoji="1" lang="zh-CN" altLang="en-US" sz="2400" b="1" dirty="0">
                <a:solidFill>
                  <a:srgbClr val="0000CC"/>
                </a:solidFill>
                <a:latin typeface="Times New Roman" panose="02020603050405020304" pitchFamily="18" charset="0"/>
                <a:ea typeface="华文中宋" panose="02010600040101010101" pitchFamily="2" charset="-122"/>
              </a:rPr>
              <a:t>个主节点都发送低电平信号</a:t>
            </a:r>
            <a:r>
              <a:rPr kumimoji="1" lang="zh-CN" altLang="en-US" sz="2400" b="1" dirty="0">
                <a:latin typeface="Times New Roman" panose="02020603050405020304" pitchFamily="18" charset="0"/>
                <a:ea typeface="华文中宋" panose="02010600040101010101" pitchFamily="2" charset="-122"/>
              </a:rPr>
              <a:t>，在</a:t>
            </a:r>
            <a:r>
              <a:rPr kumimoji="1" lang="zh-CN" altLang="en-US" sz="2400" b="1" dirty="0">
                <a:solidFill>
                  <a:schemeClr val="accent2"/>
                </a:solidFill>
                <a:latin typeface="Times New Roman" panose="02020603050405020304" pitchFamily="18" charset="0"/>
                <a:ea typeface="华文中宋" panose="02010600040101010101" pitchFamily="2" charset="-122"/>
              </a:rPr>
              <a:t>总线上呈现的信号为低电平</a:t>
            </a:r>
            <a:r>
              <a:rPr kumimoji="1" lang="zh-CN" altLang="en-US" sz="2400" b="1" dirty="0">
                <a:latin typeface="Times New Roman" panose="02020603050405020304" pitchFamily="18" charset="0"/>
                <a:ea typeface="华文中宋" panose="02010600040101010101" pitchFamily="2" charset="-122"/>
              </a:rPr>
              <a:t>，仍</a:t>
            </a:r>
            <a:r>
              <a:rPr kumimoji="1" lang="zh-CN" altLang="en-US" sz="2400" b="1" dirty="0">
                <a:solidFill>
                  <a:srgbClr val="FF0000"/>
                </a:solidFill>
                <a:latin typeface="Times New Roman" panose="02020603050405020304" pitchFamily="18" charset="0"/>
                <a:ea typeface="华文中宋" panose="02010600040101010101" pitchFamily="2" charset="-122"/>
              </a:rPr>
              <a:t>继续发送数据</a:t>
            </a:r>
            <a:r>
              <a:rPr kumimoji="1" lang="zh-CN" altLang="en-US" sz="24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202627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26</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5" name="内容占位符 4">
            <a:extLst>
              <a:ext uri="{FF2B5EF4-FFF2-40B4-BE49-F238E27FC236}">
                <a16:creationId xmlns:a16="http://schemas.microsoft.com/office/drawing/2014/main" id="{D4646B2E-EA2A-4EEA-A754-B1DD03E4E082}"/>
              </a:ext>
            </a:extLst>
          </p:cNvPr>
          <p:cNvSpPr>
            <a:spLocks noGrp="1"/>
          </p:cNvSpPr>
          <p:nvPr>
            <p:ph idx="1"/>
          </p:nvPr>
        </p:nvSpPr>
        <p:spPr/>
        <p:txBody>
          <a:bodyPr/>
          <a:lstStyle/>
          <a:p>
            <a:endParaRPr lang="en-US" altLang="zh-CN" dirty="0"/>
          </a:p>
        </p:txBody>
      </p:sp>
      <p:sp>
        <p:nvSpPr>
          <p:cNvPr id="6" name="Rectangle 3">
            <a:extLst>
              <a:ext uri="{FF2B5EF4-FFF2-40B4-BE49-F238E27FC236}">
                <a16:creationId xmlns:a16="http://schemas.microsoft.com/office/drawing/2014/main" id="{06DA4A2B-D134-450D-B70A-450511F6DEDD}"/>
              </a:ext>
            </a:extLst>
          </p:cNvPr>
          <p:cNvSpPr>
            <a:spLocks noChangeArrowheads="1"/>
          </p:cNvSpPr>
          <p:nvPr/>
        </p:nvSpPr>
        <p:spPr bwMode="auto">
          <a:xfrm>
            <a:off x="1703389" y="1265890"/>
            <a:ext cx="7920037" cy="4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a:solidFill>
                  <a:srgbClr val="FF0000"/>
                </a:solidFill>
                <a:latin typeface="Times New Roman" panose="02020603050405020304" pitchFamily="18" charset="0"/>
                <a:ea typeface="华文中宋" panose="02010600040101010101" pitchFamily="2" charset="-122"/>
              </a:rPr>
              <a:t>仲裁过程</a:t>
            </a:r>
          </a:p>
        </p:txBody>
      </p:sp>
      <p:pic>
        <p:nvPicPr>
          <p:cNvPr id="7" name="Picture 4" descr="403f820cx5dfbb68b48ec&amp;690">
            <a:extLst>
              <a:ext uri="{FF2B5EF4-FFF2-40B4-BE49-F238E27FC236}">
                <a16:creationId xmlns:a16="http://schemas.microsoft.com/office/drawing/2014/main" id="{DD3DBD53-62BC-4AC1-A9CD-F2BC5A8894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a:extLst>
              <a:ext uri="{FF2B5EF4-FFF2-40B4-BE49-F238E27FC236}">
                <a16:creationId xmlns:a16="http://schemas.microsoft.com/office/drawing/2014/main" id="{BB687C33-4648-402F-A512-03A8A4E622FF}"/>
              </a:ext>
            </a:extLst>
          </p:cNvPr>
          <p:cNvSpPr>
            <a:spLocks noChangeArrowheads="1"/>
          </p:cNvSpPr>
          <p:nvPr/>
        </p:nvSpPr>
        <p:spPr bwMode="auto">
          <a:xfrm>
            <a:off x="1847850" y="4797426"/>
            <a:ext cx="8281988"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
                <a:schemeClr val="accent2"/>
              </a:buClr>
              <a:buSzTx/>
              <a:buFont typeface="Wingdings" panose="05000000000000000000" pitchFamily="2" charset="2"/>
              <a:buChar char="ü"/>
            </a:pPr>
            <a:r>
              <a:rPr kumimoji="1" lang="zh-CN" altLang="en-US" sz="2400" b="1" dirty="0">
                <a:latin typeface="Times New Roman" panose="02020603050405020304" pitchFamily="18" charset="0"/>
                <a:ea typeface="华文中宋" panose="02010600040101010101" pitchFamily="2" charset="-122"/>
              </a:rPr>
              <a:t>在第</a:t>
            </a:r>
            <a:r>
              <a:rPr kumimoji="1" lang="en-US" altLang="zh-CN" sz="2400" b="1" dirty="0">
                <a:latin typeface="Times New Roman" panose="02020603050405020304" pitchFamily="18" charset="0"/>
                <a:ea typeface="华文中宋" panose="02010600040101010101" pitchFamily="2" charset="-122"/>
              </a:rPr>
              <a:t>3</a:t>
            </a:r>
            <a:r>
              <a:rPr kumimoji="1" lang="zh-CN" altLang="en-US" sz="2400" b="1" dirty="0">
                <a:latin typeface="Times New Roman" panose="02020603050405020304" pitchFamily="18" charset="0"/>
                <a:ea typeface="华文中宋" panose="02010600040101010101" pitchFamily="2" charset="-122"/>
              </a:rPr>
              <a:t>个时钟周期，</a:t>
            </a:r>
            <a:r>
              <a:rPr kumimoji="1" lang="zh-CN" altLang="en-US" sz="2400" b="1" dirty="0">
                <a:solidFill>
                  <a:srgbClr val="0000CC"/>
                </a:solidFill>
                <a:latin typeface="Times New Roman" panose="02020603050405020304" pitchFamily="18" charset="0"/>
                <a:ea typeface="华文中宋" panose="02010600040101010101" pitchFamily="2" charset="-122"/>
              </a:rPr>
              <a:t>主节点</a:t>
            </a:r>
            <a:r>
              <a:rPr kumimoji="1" lang="en-US" altLang="zh-CN" sz="2400" b="1" dirty="0">
                <a:solidFill>
                  <a:srgbClr val="0000CC"/>
                </a:solidFill>
                <a:latin typeface="Times New Roman" panose="02020603050405020304" pitchFamily="18" charset="0"/>
                <a:ea typeface="华文中宋" panose="02010600040101010101" pitchFamily="2" charset="-122"/>
              </a:rPr>
              <a:t>1</a:t>
            </a:r>
            <a:r>
              <a:rPr kumimoji="1" lang="zh-CN" altLang="en-US" sz="2400" b="1" dirty="0">
                <a:solidFill>
                  <a:srgbClr val="0000CC"/>
                </a:solidFill>
                <a:latin typeface="Times New Roman" panose="02020603050405020304" pitchFamily="18" charset="0"/>
                <a:ea typeface="华文中宋" panose="02010600040101010101" pitchFamily="2" charset="-122"/>
              </a:rPr>
              <a:t>发送高电平信号，</a:t>
            </a:r>
            <a:r>
              <a:rPr kumimoji="1" lang="zh-CN" altLang="en-US" sz="2400" b="1" dirty="0">
                <a:solidFill>
                  <a:schemeClr val="accent2"/>
                </a:solidFill>
                <a:latin typeface="Times New Roman" panose="02020603050405020304" pitchFamily="18" charset="0"/>
                <a:ea typeface="华文中宋" panose="02010600040101010101" pitchFamily="2" charset="-122"/>
              </a:rPr>
              <a:t>而主节点</a:t>
            </a:r>
            <a:r>
              <a:rPr kumimoji="1" lang="en-US" altLang="zh-CN" sz="2400" b="1" dirty="0">
                <a:solidFill>
                  <a:schemeClr val="accent2"/>
                </a:solidFill>
                <a:latin typeface="Times New Roman" panose="02020603050405020304" pitchFamily="18" charset="0"/>
                <a:ea typeface="华文中宋" panose="02010600040101010101" pitchFamily="2" charset="-122"/>
              </a:rPr>
              <a:t>2</a:t>
            </a:r>
            <a:r>
              <a:rPr kumimoji="1" lang="zh-CN" altLang="en-US" sz="2400" b="1" dirty="0">
                <a:solidFill>
                  <a:schemeClr val="accent2"/>
                </a:solidFill>
                <a:latin typeface="Times New Roman" panose="02020603050405020304" pitchFamily="18" charset="0"/>
                <a:ea typeface="华文中宋" panose="02010600040101010101" pitchFamily="2" charset="-122"/>
              </a:rPr>
              <a:t>发送低电平信号</a:t>
            </a:r>
            <a:r>
              <a:rPr kumimoji="1" lang="zh-CN" altLang="en-US" sz="2400" b="1" dirty="0">
                <a:latin typeface="Times New Roman" panose="02020603050405020304" pitchFamily="18" charset="0"/>
                <a:ea typeface="华文中宋" panose="02010600040101010101" pitchFamily="2" charset="-122"/>
              </a:rPr>
              <a:t>。根据总线的线“与”的逻辑功能，</a:t>
            </a:r>
            <a:r>
              <a:rPr kumimoji="1" lang="zh-CN" altLang="en-US" sz="2400" b="1" dirty="0">
                <a:solidFill>
                  <a:srgbClr val="FF0000"/>
                </a:solidFill>
                <a:latin typeface="Times New Roman" panose="02020603050405020304" pitchFamily="18" charset="0"/>
                <a:ea typeface="华文中宋" panose="02010600040101010101" pitchFamily="2" charset="-122"/>
              </a:rPr>
              <a:t>总线上的信号为低电平</a:t>
            </a:r>
            <a:r>
              <a:rPr kumimoji="1" lang="zh-CN" altLang="en-US" sz="2400" b="1" dirty="0">
                <a:latin typeface="Times New Roman" panose="02020603050405020304" pitchFamily="18" charset="0"/>
                <a:ea typeface="华文中宋" panose="02010600040101010101" pitchFamily="2" charset="-122"/>
              </a:rPr>
              <a:t>，这时</a:t>
            </a:r>
            <a:r>
              <a:rPr kumimoji="1" lang="zh-CN" altLang="en-US" sz="2400" b="1" dirty="0">
                <a:solidFill>
                  <a:srgbClr val="0000CC"/>
                </a:solidFill>
                <a:latin typeface="Times New Roman" panose="02020603050405020304" pitchFamily="18" charset="0"/>
                <a:ea typeface="华文中宋" panose="02010600040101010101" pitchFamily="2" charset="-122"/>
              </a:rPr>
              <a:t>主节点</a:t>
            </a:r>
            <a:r>
              <a:rPr kumimoji="1" lang="en-US" altLang="zh-CN" sz="2400" b="1" dirty="0">
                <a:solidFill>
                  <a:srgbClr val="0000CC"/>
                </a:solidFill>
                <a:latin typeface="Times New Roman" panose="02020603050405020304" pitchFamily="18" charset="0"/>
                <a:ea typeface="华文中宋" panose="02010600040101010101" pitchFamily="2" charset="-122"/>
              </a:rPr>
              <a:t>1</a:t>
            </a:r>
            <a:r>
              <a:rPr kumimoji="1" lang="zh-CN" altLang="en-US" sz="2400" b="1" dirty="0">
                <a:solidFill>
                  <a:srgbClr val="0000CC"/>
                </a:solidFill>
                <a:latin typeface="Times New Roman" panose="02020603050405020304" pitchFamily="18" charset="0"/>
                <a:ea typeface="华文中宋" panose="02010600040101010101" pitchFamily="2" charset="-122"/>
              </a:rPr>
              <a:t>检测到总线上的数据和自己所发送的数据不一样，就断开数据的输出级，转为从机接收状态</a:t>
            </a:r>
            <a:r>
              <a:rPr kumimoji="1" lang="zh-CN" altLang="en-US" sz="24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4276381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27</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6" name="Rectangle 3">
            <a:extLst>
              <a:ext uri="{FF2B5EF4-FFF2-40B4-BE49-F238E27FC236}">
                <a16:creationId xmlns:a16="http://schemas.microsoft.com/office/drawing/2014/main" id="{D39229CA-85E4-413C-8524-C50900E199B5}"/>
              </a:ext>
            </a:extLst>
          </p:cNvPr>
          <p:cNvSpPr>
            <a:spLocks noChangeArrowheads="1"/>
          </p:cNvSpPr>
          <p:nvPr/>
        </p:nvSpPr>
        <p:spPr bwMode="auto">
          <a:xfrm>
            <a:off x="1703389" y="1265890"/>
            <a:ext cx="7920037" cy="4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a:solidFill>
                  <a:srgbClr val="FF0000"/>
                </a:solidFill>
                <a:latin typeface="Times New Roman" panose="02020603050405020304" pitchFamily="18" charset="0"/>
                <a:ea typeface="华文中宋" panose="02010600040101010101" pitchFamily="2" charset="-122"/>
              </a:rPr>
              <a:t>仲裁过程</a:t>
            </a:r>
          </a:p>
        </p:txBody>
      </p:sp>
      <p:pic>
        <p:nvPicPr>
          <p:cNvPr id="7" name="Picture 4" descr="403f820cx5dfbb68b48ec&amp;690">
            <a:extLst>
              <a:ext uri="{FF2B5EF4-FFF2-40B4-BE49-F238E27FC236}">
                <a16:creationId xmlns:a16="http://schemas.microsoft.com/office/drawing/2014/main" id="{ED440AB4-50BD-41F7-996F-9711A20CEE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
            <a:extLst>
              <a:ext uri="{FF2B5EF4-FFF2-40B4-BE49-F238E27FC236}">
                <a16:creationId xmlns:a16="http://schemas.microsoft.com/office/drawing/2014/main" id="{E9736D9E-A559-4253-9745-1CED3E06F540}"/>
              </a:ext>
            </a:extLst>
          </p:cNvPr>
          <p:cNvSpPr>
            <a:spLocks noChangeArrowheads="1"/>
          </p:cNvSpPr>
          <p:nvPr/>
        </p:nvSpPr>
        <p:spPr bwMode="auto">
          <a:xfrm>
            <a:off x="1847851" y="4683126"/>
            <a:ext cx="8569325"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
                <a:schemeClr val="accent2"/>
              </a:buClr>
              <a:buSzTx/>
              <a:buFont typeface="Wingdings" panose="05000000000000000000" pitchFamily="2" charset="2"/>
              <a:buChar char="ü"/>
            </a:pPr>
            <a:r>
              <a:rPr kumimoji="1" lang="zh-CN" altLang="en-US" sz="2400" b="1" dirty="0">
                <a:latin typeface="Times New Roman" panose="02020603050405020304" pitchFamily="18" charset="0"/>
                <a:ea typeface="华文中宋" panose="02010600040101010101" pitchFamily="2" charset="-122"/>
              </a:rPr>
              <a:t>这样</a:t>
            </a:r>
            <a:r>
              <a:rPr kumimoji="1" lang="zh-CN" altLang="en-US" sz="2400" b="1" dirty="0">
                <a:solidFill>
                  <a:srgbClr val="FF0000"/>
                </a:solidFill>
                <a:latin typeface="Times New Roman" panose="02020603050405020304" pitchFamily="18" charset="0"/>
                <a:ea typeface="华文中宋" panose="02010600040101010101" pitchFamily="2" charset="-122"/>
              </a:rPr>
              <a:t>主节点</a:t>
            </a:r>
            <a:r>
              <a:rPr kumimoji="1" lang="en-US" altLang="zh-CN" sz="2400" b="1" dirty="0">
                <a:solidFill>
                  <a:srgbClr val="FF0000"/>
                </a:solidFill>
                <a:latin typeface="Times New Roman" panose="02020603050405020304" pitchFamily="18" charset="0"/>
                <a:ea typeface="华文中宋" panose="02010600040101010101" pitchFamily="2" charset="-122"/>
              </a:rPr>
              <a:t>2</a:t>
            </a:r>
            <a:r>
              <a:rPr kumimoji="1" lang="zh-CN" altLang="en-US" sz="2400" b="1" dirty="0">
                <a:solidFill>
                  <a:srgbClr val="FF0000"/>
                </a:solidFill>
                <a:latin typeface="Times New Roman" panose="02020603050405020304" pitchFamily="18" charset="0"/>
                <a:ea typeface="华文中宋" panose="02010600040101010101" pitchFamily="2" charset="-122"/>
              </a:rPr>
              <a:t>就赢得了总线</a:t>
            </a:r>
            <a:r>
              <a:rPr kumimoji="1" lang="zh-CN" altLang="en-US" sz="2400" b="1" dirty="0">
                <a:latin typeface="Times New Roman" panose="02020603050405020304" pitchFamily="18" charset="0"/>
                <a:ea typeface="华文中宋" panose="02010600040101010101" pitchFamily="2" charset="-122"/>
              </a:rPr>
              <a:t>，而且数据没有丢失，即总线的数据与主节点</a:t>
            </a:r>
            <a:r>
              <a:rPr kumimoji="1" lang="en-US" altLang="zh-CN" sz="2400" b="1" dirty="0">
                <a:latin typeface="Times New Roman" panose="02020603050405020304" pitchFamily="18" charset="0"/>
                <a:ea typeface="华文中宋" panose="02010600040101010101" pitchFamily="2" charset="-122"/>
              </a:rPr>
              <a:t>2</a:t>
            </a:r>
            <a:r>
              <a:rPr kumimoji="1" lang="zh-CN" altLang="en-US" sz="2400" b="1" dirty="0">
                <a:latin typeface="Times New Roman" panose="02020603050405020304" pitchFamily="18" charset="0"/>
                <a:ea typeface="华文中宋" panose="02010600040101010101" pitchFamily="2" charset="-122"/>
              </a:rPr>
              <a:t>所发送的数据一样，而主节点</a:t>
            </a:r>
            <a:r>
              <a:rPr kumimoji="1" lang="en-US" altLang="zh-CN" sz="2400" b="1" dirty="0">
                <a:latin typeface="Times New Roman" panose="02020603050405020304" pitchFamily="18" charset="0"/>
                <a:ea typeface="华文中宋" panose="02010600040101010101" pitchFamily="2" charset="-122"/>
              </a:rPr>
              <a:t>1</a:t>
            </a:r>
            <a:r>
              <a:rPr kumimoji="1" lang="zh-CN" altLang="en-US" sz="2400" b="1" dirty="0">
                <a:latin typeface="Times New Roman" panose="02020603050405020304" pitchFamily="18" charset="0"/>
                <a:ea typeface="华文中宋" panose="02010600040101010101" pitchFamily="2" charset="-122"/>
              </a:rPr>
              <a:t>在转为从节点后继续接收数据，同样也没有丢掉</a:t>
            </a:r>
            <a:r>
              <a:rPr kumimoji="1" lang="en-US" altLang="zh-CN" sz="2400" b="1" dirty="0">
                <a:latin typeface="Times New Roman" panose="02020603050405020304" pitchFamily="18" charset="0"/>
                <a:ea typeface="华文中宋" panose="02010600040101010101" pitchFamily="2" charset="-122"/>
              </a:rPr>
              <a:t>SDA</a:t>
            </a:r>
            <a:r>
              <a:rPr kumimoji="1" lang="zh-CN" altLang="en-US" sz="2400" b="1" dirty="0">
                <a:latin typeface="Times New Roman" panose="02020603050405020304" pitchFamily="18" charset="0"/>
                <a:ea typeface="华文中宋" panose="02010600040101010101" pitchFamily="2" charset="-122"/>
              </a:rPr>
              <a:t>线上的数据。因此在</a:t>
            </a:r>
            <a:r>
              <a:rPr kumimoji="1" lang="zh-CN" altLang="en-US" sz="2400" b="1" dirty="0">
                <a:solidFill>
                  <a:srgbClr val="FF0000"/>
                </a:solidFill>
                <a:latin typeface="Times New Roman" panose="02020603050405020304" pitchFamily="18" charset="0"/>
                <a:ea typeface="华文中宋" panose="02010600040101010101" pitchFamily="2" charset="-122"/>
              </a:rPr>
              <a:t>仲裁过程中数据没有丢失</a:t>
            </a:r>
            <a:r>
              <a:rPr kumimoji="1" lang="zh-CN" altLang="en-US" sz="2400" b="1" dirty="0">
                <a:latin typeface="Times New Roman" panose="02020603050405020304" pitchFamily="18" charset="0"/>
                <a:ea typeface="华文中宋" panose="02010600040101010101" pitchFamily="2" charset="-122"/>
              </a:rPr>
              <a:t>。</a:t>
            </a:r>
          </a:p>
        </p:txBody>
      </p:sp>
    </p:spTree>
    <p:extLst>
      <p:ext uri="{BB962C8B-B14F-4D97-AF65-F5344CB8AC3E}">
        <p14:creationId xmlns:p14="http://schemas.microsoft.com/office/powerpoint/2010/main" val="172490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28</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dirty="0"/>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3.</a:t>
            </a:r>
            <a:r>
              <a:rPr lang="en-US" altLang="zh-CN" dirty="0">
                <a:latin typeface="Times New Roman" panose="02020603050405020304" pitchFamily="18" charset="0"/>
                <a:ea typeface="华文中宋" panose="02010600040101010101" pitchFamily="2" charset="-122"/>
              </a:rPr>
              <a:t> I</a:t>
            </a:r>
            <a:r>
              <a:rPr lang="en-US" altLang="zh-CN" baseline="30000" dirty="0">
                <a:latin typeface="Times New Roman" panose="02020603050405020304" pitchFamily="18" charset="0"/>
                <a:ea typeface="华文中宋" panose="02010600040101010101" pitchFamily="2" charset="-122"/>
              </a:rPr>
              <a:t>2</a:t>
            </a:r>
            <a:r>
              <a:rPr lang="en-US" altLang="zh-CN" dirty="0">
                <a:latin typeface="Times New Roman" panose="02020603050405020304" pitchFamily="18" charset="0"/>
                <a:ea typeface="华文中宋" panose="02010600040101010101" pitchFamily="2" charset="-122"/>
              </a:rPr>
              <a:t>C</a:t>
            </a:r>
            <a:r>
              <a:rPr lang="zh-CN" altLang="en-US" dirty="0">
                <a:latin typeface="Times New Roman" panose="02020603050405020304" pitchFamily="18" charset="0"/>
                <a:ea typeface="华文中宋" panose="02010600040101010101" pitchFamily="2" charset="-122"/>
              </a:rPr>
              <a:t>总线仲裁与时钟发生</a:t>
            </a:r>
            <a:endParaRPr lang="zh-CN" altLang="en-US" dirty="0"/>
          </a:p>
        </p:txBody>
      </p:sp>
      <p:sp>
        <p:nvSpPr>
          <p:cNvPr id="6" name="Rectangle 3">
            <a:extLst>
              <a:ext uri="{FF2B5EF4-FFF2-40B4-BE49-F238E27FC236}">
                <a16:creationId xmlns:a16="http://schemas.microsoft.com/office/drawing/2014/main" id="{8A6A0573-3DAB-4B21-A7A7-6DCF73362B2A}"/>
              </a:ext>
            </a:extLst>
          </p:cNvPr>
          <p:cNvSpPr>
            <a:spLocks noChangeArrowheads="1"/>
          </p:cNvSpPr>
          <p:nvPr/>
        </p:nvSpPr>
        <p:spPr bwMode="auto">
          <a:xfrm>
            <a:off x="1992313" y="5337176"/>
            <a:ext cx="8280400" cy="8921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8681" tIns="88872" rIns="44436" bIns="0"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ct val="0"/>
              </a:spcBef>
              <a:buClrTx/>
              <a:buSzTx/>
              <a:buFontTx/>
              <a:buNone/>
            </a:pPr>
            <a:r>
              <a:rPr kumimoji="1" lang="zh-CN" altLang="en-US" sz="2400" b="1" dirty="0">
                <a:latin typeface="Times New Roman" panose="02020603050405020304" pitchFamily="18" charset="0"/>
                <a:ea typeface="华文中宋" panose="02010600040101010101" pitchFamily="2" charset="-122"/>
              </a:rPr>
              <a:t>总结：</a:t>
            </a:r>
            <a:r>
              <a:rPr kumimoji="1" lang="en-US" altLang="zh-CN" sz="2400" b="1" dirty="0">
                <a:solidFill>
                  <a:srgbClr val="0000CC"/>
                </a:solidFill>
                <a:latin typeface="Times New Roman" panose="02020603050405020304" pitchFamily="18" charset="0"/>
                <a:ea typeface="华文中宋" panose="02010600040101010101" pitchFamily="2" charset="-122"/>
              </a:rPr>
              <a:t>SDA</a:t>
            </a:r>
            <a:r>
              <a:rPr kumimoji="1" lang="zh-CN" altLang="en-US" sz="2400" b="1" dirty="0">
                <a:solidFill>
                  <a:srgbClr val="0000CC"/>
                </a:solidFill>
                <a:latin typeface="Times New Roman" panose="02020603050405020304" pitchFamily="18" charset="0"/>
                <a:ea typeface="华文中宋" panose="02010600040101010101" pitchFamily="2" charset="-122"/>
              </a:rPr>
              <a:t>仲裁和</a:t>
            </a:r>
            <a:r>
              <a:rPr kumimoji="1" lang="en-US" altLang="zh-CN" sz="2400" b="1" dirty="0">
                <a:solidFill>
                  <a:srgbClr val="0000CC"/>
                </a:solidFill>
                <a:latin typeface="Times New Roman" panose="02020603050405020304" pitchFamily="18" charset="0"/>
                <a:ea typeface="华文中宋" panose="02010600040101010101" pitchFamily="2" charset="-122"/>
              </a:rPr>
              <a:t>SCL</a:t>
            </a:r>
            <a:r>
              <a:rPr kumimoji="1" lang="zh-CN" altLang="en-US" sz="2400" b="1" dirty="0">
                <a:solidFill>
                  <a:srgbClr val="0000CC"/>
                </a:solidFill>
                <a:latin typeface="Times New Roman" panose="02020603050405020304" pitchFamily="18" charset="0"/>
                <a:ea typeface="华文中宋" panose="02010600040101010101" pitchFamily="2" charset="-122"/>
              </a:rPr>
              <a:t>时钟同步处理过程没有先后关系，而是同时进行的。</a:t>
            </a:r>
          </a:p>
        </p:txBody>
      </p:sp>
      <p:sp>
        <p:nvSpPr>
          <p:cNvPr id="8" name="Rectangle 5">
            <a:extLst>
              <a:ext uri="{FF2B5EF4-FFF2-40B4-BE49-F238E27FC236}">
                <a16:creationId xmlns:a16="http://schemas.microsoft.com/office/drawing/2014/main" id="{D1BC80FE-6CEB-4F17-BACF-87C0B1009BEA}"/>
              </a:ext>
            </a:extLst>
          </p:cNvPr>
          <p:cNvSpPr>
            <a:spLocks noChangeArrowheads="1"/>
          </p:cNvSpPr>
          <p:nvPr/>
        </p:nvSpPr>
        <p:spPr bwMode="auto">
          <a:xfrm>
            <a:off x="2063750" y="1341438"/>
            <a:ext cx="1646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
                <a:schemeClr val="folHlink"/>
              </a:buClr>
              <a:buSzTx/>
              <a:buFont typeface="Wingdings" panose="05000000000000000000" pitchFamily="2" charset="2"/>
              <a:buChar char="Ø"/>
            </a:pPr>
            <a:r>
              <a:rPr kumimoji="1" lang="zh-CN" altLang="en-US" sz="2400" b="1">
                <a:solidFill>
                  <a:srgbClr val="FF0000"/>
                </a:solidFill>
                <a:latin typeface="Times New Roman" panose="02020603050405020304" pitchFamily="18" charset="0"/>
                <a:ea typeface="华文中宋" panose="02010600040101010101" pitchFamily="2" charset="-122"/>
              </a:rPr>
              <a:t>仲裁过程</a:t>
            </a:r>
          </a:p>
        </p:txBody>
      </p:sp>
      <p:pic>
        <p:nvPicPr>
          <p:cNvPr id="9" name="Picture 4" descr="403f820cx5dfbb68b48ec&amp;690">
            <a:extLst>
              <a:ext uri="{FF2B5EF4-FFF2-40B4-BE49-F238E27FC236}">
                <a16:creationId xmlns:a16="http://schemas.microsoft.com/office/drawing/2014/main" id="{6BD2B283-A4EC-4AEA-9F6E-048980F3DB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1125538"/>
            <a:ext cx="6264275" cy="341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443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29</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4.</a:t>
            </a:r>
            <a:r>
              <a:rPr lang="zh-CN" altLang="en-US" dirty="0"/>
              <a:t>实例演示</a:t>
            </a:r>
          </a:p>
        </p:txBody>
      </p:sp>
      <p:pic>
        <p:nvPicPr>
          <p:cNvPr id="6" name="图片 5">
            <a:extLst>
              <a:ext uri="{FF2B5EF4-FFF2-40B4-BE49-F238E27FC236}">
                <a16:creationId xmlns:a16="http://schemas.microsoft.com/office/drawing/2014/main" id="{91458005-A637-48C1-BA26-46E185ABC681}"/>
              </a:ext>
            </a:extLst>
          </p:cNvPr>
          <p:cNvPicPr>
            <a:picLocks noChangeAspect="1"/>
          </p:cNvPicPr>
          <p:nvPr/>
        </p:nvPicPr>
        <p:blipFill>
          <a:blip r:embed="rId3"/>
          <a:stretch>
            <a:fillRect/>
          </a:stretch>
        </p:blipFill>
        <p:spPr>
          <a:xfrm>
            <a:off x="3991358" y="1066954"/>
            <a:ext cx="7429240" cy="3732258"/>
          </a:xfrm>
          <a:prstGeom prst="rect">
            <a:avLst/>
          </a:prstGeom>
        </p:spPr>
      </p:pic>
      <p:sp>
        <p:nvSpPr>
          <p:cNvPr id="7" name="Rectangle 2">
            <a:extLst>
              <a:ext uri="{FF2B5EF4-FFF2-40B4-BE49-F238E27FC236}">
                <a16:creationId xmlns:a16="http://schemas.microsoft.com/office/drawing/2014/main" id="{83693590-F453-44AC-A6E3-DFAAC1FF92C8}"/>
              </a:ext>
            </a:extLst>
          </p:cNvPr>
          <p:cNvSpPr txBox="1">
            <a:spLocks noChangeArrowheads="1"/>
          </p:cNvSpPr>
          <p:nvPr/>
        </p:nvSpPr>
        <p:spPr bwMode="auto">
          <a:xfrm>
            <a:off x="205793" y="585590"/>
            <a:ext cx="799306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pPr>
            <a:r>
              <a:rPr lang="en-US" altLang="zh-CN" sz="2100" b="1" dirty="0">
                <a:latin typeface="Times New Roman" panose="02020603050405020304" pitchFamily="18" charset="0"/>
                <a:ea typeface="华文中宋" panose="02010600040101010101" pitchFamily="2" charset="-122"/>
              </a:rPr>
              <a:t>A</a:t>
            </a:r>
            <a:r>
              <a:rPr lang="zh-CN" altLang="en-US" sz="2100" b="1" dirty="0">
                <a:latin typeface="Times New Roman" panose="02020603050405020304" pitchFamily="18" charset="0"/>
                <a:ea typeface="华文中宋" panose="02010600040101010101" pitchFamily="2" charset="-122"/>
              </a:rPr>
              <a:t>、</a:t>
            </a:r>
            <a:r>
              <a:rPr lang="zh-CN" altLang="en-US" sz="2100" b="1" dirty="0">
                <a:solidFill>
                  <a:srgbClr val="FF0000"/>
                </a:solidFill>
                <a:latin typeface="Times New Roman" panose="02020603050405020304" pitchFamily="18" charset="0"/>
                <a:ea typeface="华文中宋" panose="02010600040101010101" pitchFamily="2" charset="-122"/>
              </a:rPr>
              <a:t>主机向从机发送数据</a:t>
            </a:r>
            <a:r>
              <a:rPr lang="zh-CN" altLang="en-US" sz="2100" b="1" dirty="0">
                <a:latin typeface="Times New Roman" panose="02020603050405020304" pitchFamily="18" charset="0"/>
                <a:ea typeface="华文中宋" panose="02010600040101010101" pitchFamily="2" charset="-122"/>
              </a:rPr>
              <a:t>，数据</a:t>
            </a:r>
            <a:r>
              <a:rPr lang="zh-CN" altLang="en-US" sz="2100" b="1" dirty="0">
                <a:solidFill>
                  <a:srgbClr val="FF0000"/>
                </a:solidFill>
                <a:latin typeface="Times New Roman" panose="02020603050405020304" pitchFamily="18" charset="0"/>
                <a:ea typeface="华文中宋" panose="02010600040101010101" pitchFamily="2" charset="-122"/>
              </a:rPr>
              <a:t>传送方向</a:t>
            </a:r>
            <a:r>
              <a:rPr lang="zh-CN" altLang="en-US" sz="2100" b="1" dirty="0">
                <a:latin typeface="Times New Roman" panose="02020603050405020304" pitchFamily="18" charset="0"/>
                <a:ea typeface="华文中宋" panose="02010600040101010101" pitchFamily="2" charset="-122"/>
              </a:rPr>
              <a:t>在整个传送过程中</a:t>
            </a:r>
            <a:r>
              <a:rPr lang="zh-CN" altLang="en-US" sz="2100" b="1" dirty="0">
                <a:solidFill>
                  <a:srgbClr val="FF0000"/>
                </a:solidFill>
                <a:latin typeface="Times New Roman" panose="02020603050405020304" pitchFamily="18" charset="0"/>
                <a:ea typeface="华文中宋" panose="02010600040101010101" pitchFamily="2" charset="-122"/>
              </a:rPr>
              <a:t>不变</a:t>
            </a:r>
            <a:r>
              <a:rPr lang="zh-CN" altLang="en-US" sz="2100" b="1" dirty="0">
                <a:latin typeface="Times New Roman" panose="02020603050405020304" pitchFamily="18" charset="0"/>
                <a:ea typeface="华文中宋" panose="02010600040101010101" pitchFamily="2" charset="-122"/>
              </a:rPr>
              <a:t>。</a:t>
            </a:r>
          </a:p>
        </p:txBody>
      </p:sp>
      <p:pic>
        <p:nvPicPr>
          <p:cNvPr id="8" name="Picture 13">
            <a:extLst>
              <a:ext uri="{FF2B5EF4-FFF2-40B4-BE49-F238E27FC236}">
                <a16:creationId xmlns:a16="http://schemas.microsoft.com/office/drawing/2014/main" id="{392F382E-F663-418C-92AE-0FE8AA8FAC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693" y="1309489"/>
            <a:ext cx="7416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7">
            <a:extLst>
              <a:ext uri="{FF2B5EF4-FFF2-40B4-BE49-F238E27FC236}">
                <a16:creationId xmlns:a16="http://schemas.microsoft.com/office/drawing/2014/main" id="{D214BFB3-A8B4-40B7-8A9B-5C1E5F9DCA88}"/>
              </a:ext>
            </a:extLst>
          </p:cNvPr>
          <p:cNvSpPr>
            <a:spLocks noChangeArrowheads="1"/>
          </p:cNvSpPr>
          <p:nvPr/>
        </p:nvSpPr>
        <p:spPr bwMode="auto">
          <a:xfrm>
            <a:off x="771402" y="4501997"/>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20000"/>
              </a:lnSpc>
              <a:buClr>
                <a:schemeClr val="folHlink"/>
              </a:buClr>
              <a:buSzTx/>
              <a:buFont typeface="Wingdings" panose="05000000000000000000" pitchFamily="2" charset="2"/>
              <a:buNone/>
            </a:pPr>
            <a:r>
              <a:rPr lang="en-US" altLang="zh-CN" sz="2400" b="1" dirty="0">
                <a:latin typeface="Times New Roman" panose="02020603050405020304" pitchFamily="18" charset="0"/>
                <a:ea typeface="华文中宋" panose="02010600040101010101" pitchFamily="2" charset="-122"/>
              </a:rPr>
              <a:t>C</a:t>
            </a:r>
            <a:r>
              <a:rPr lang="zh-CN" altLang="en-US" sz="2400" b="1" dirty="0">
                <a:latin typeface="Times New Roman" panose="02020603050405020304" pitchFamily="18" charset="0"/>
                <a:ea typeface="华文中宋" panose="02010600040101010101" pitchFamily="2" charset="-122"/>
              </a:rPr>
              <a:t>、在传送过程中，当需要</a:t>
            </a:r>
            <a:r>
              <a:rPr lang="zh-CN" altLang="en-US" sz="2400" b="1" dirty="0">
                <a:solidFill>
                  <a:srgbClr val="FF0000"/>
                </a:solidFill>
                <a:latin typeface="Times New Roman" panose="02020603050405020304" pitchFamily="18" charset="0"/>
                <a:ea typeface="华文中宋" panose="02010600040101010101" pitchFamily="2" charset="-122"/>
              </a:rPr>
              <a:t>改变传送方向</a:t>
            </a:r>
            <a:r>
              <a:rPr lang="zh-CN" altLang="en-US" sz="2400" b="1" dirty="0">
                <a:latin typeface="Times New Roman" panose="02020603050405020304" pitchFamily="18" charset="0"/>
                <a:ea typeface="华文中宋" panose="02010600040101010101" pitchFamily="2" charset="-122"/>
              </a:rPr>
              <a:t>时</a:t>
            </a:r>
            <a:r>
              <a:rPr lang="zh-CN" altLang="en-US" sz="2400" b="1" dirty="0">
                <a:solidFill>
                  <a:srgbClr val="FF0000"/>
                </a:solidFill>
                <a:latin typeface="Times New Roman" panose="02020603050405020304" pitchFamily="18" charset="0"/>
                <a:ea typeface="华文中宋" panose="02010600040101010101" pitchFamily="2" charset="-122"/>
              </a:rPr>
              <a:t>，起始信号</a:t>
            </a:r>
            <a:r>
              <a:rPr lang="zh-CN" altLang="en-US" sz="2400" b="1" dirty="0">
                <a:latin typeface="Times New Roman" panose="02020603050405020304" pitchFamily="18" charset="0"/>
                <a:ea typeface="华文中宋" panose="02010600040101010101" pitchFamily="2" charset="-122"/>
              </a:rPr>
              <a:t>和</a:t>
            </a:r>
            <a:r>
              <a:rPr lang="zh-CN" altLang="en-US" sz="2400" b="1" dirty="0">
                <a:solidFill>
                  <a:srgbClr val="FF0000"/>
                </a:solidFill>
                <a:latin typeface="Times New Roman" panose="02020603050405020304" pitchFamily="18" charset="0"/>
                <a:ea typeface="华文中宋" panose="02010600040101010101" pitchFamily="2" charset="-122"/>
              </a:rPr>
              <a:t>从机地址都被重复产生一次，</a:t>
            </a:r>
            <a:r>
              <a:rPr lang="zh-CN" altLang="en-US" sz="2400" b="1" dirty="0">
                <a:latin typeface="Times New Roman" panose="02020603050405020304" pitchFamily="18" charset="0"/>
                <a:ea typeface="华文中宋" panose="02010600040101010101" pitchFamily="2" charset="-122"/>
              </a:rPr>
              <a:t>但</a:t>
            </a:r>
            <a:r>
              <a:rPr lang="zh-CN" altLang="en-US" sz="2400" b="1" dirty="0">
                <a:solidFill>
                  <a:srgbClr val="FF0000"/>
                </a:solidFill>
                <a:latin typeface="Times New Roman" panose="02020603050405020304" pitchFamily="18" charset="0"/>
                <a:ea typeface="华文中宋" panose="02010600040101010101" pitchFamily="2" charset="-122"/>
              </a:rPr>
              <a:t>两次读</a:t>
            </a:r>
            <a:r>
              <a:rPr lang="en-US" altLang="zh-CN" sz="2400" b="1" dirty="0">
                <a:solidFill>
                  <a:srgbClr val="FF0000"/>
                </a:solidFill>
                <a:latin typeface="Times New Roman" panose="02020603050405020304" pitchFamily="18" charset="0"/>
                <a:ea typeface="华文中宋" panose="02010600040101010101" pitchFamily="2" charset="-122"/>
              </a:rPr>
              <a:t>/</a:t>
            </a:r>
            <a:r>
              <a:rPr lang="zh-CN" altLang="en-US" sz="2400" b="1" dirty="0">
                <a:solidFill>
                  <a:srgbClr val="FF0000"/>
                </a:solidFill>
                <a:latin typeface="Times New Roman" panose="02020603050405020304" pitchFamily="18" charset="0"/>
                <a:ea typeface="华文中宋" panose="02010600040101010101" pitchFamily="2" charset="-122"/>
              </a:rPr>
              <a:t>写方向位正好反相。</a:t>
            </a:r>
          </a:p>
        </p:txBody>
      </p:sp>
      <p:pic>
        <p:nvPicPr>
          <p:cNvPr id="10" name="Picture 18">
            <a:extLst>
              <a:ext uri="{FF2B5EF4-FFF2-40B4-BE49-F238E27FC236}">
                <a16:creationId xmlns:a16="http://schemas.microsoft.com/office/drawing/2014/main" id="{4DF1861A-3D21-4556-B519-E22099623C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989" y="5510060"/>
            <a:ext cx="80645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932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内容占位符 4">
            <a:extLst>
              <a:ext uri="{FF2B5EF4-FFF2-40B4-BE49-F238E27FC236}">
                <a16:creationId xmlns:a16="http://schemas.microsoft.com/office/drawing/2014/main" id="{71CE89AC-5BFB-4ACB-8191-1187E913A670}"/>
              </a:ext>
            </a:extLst>
          </p:cNvPr>
          <p:cNvSpPr txBox="1">
            <a:spLocks/>
          </p:cNvSpPr>
          <p:nvPr/>
        </p:nvSpPr>
        <p:spPr bwMode="auto">
          <a:xfrm>
            <a:off x="318915" y="1250755"/>
            <a:ext cx="11858976" cy="4896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1.</a:t>
            </a:r>
            <a:r>
              <a:rPr lang="zh-CN" altLang="en-US" dirty="0"/>
              <a:t> </a:t>
            </a:r>
            <a:r>
              <a:rPr lang="en-US" altLang="zh-CN" dirty="0"/>
              <a:t>SDA SCL</a:t>
            </a:r>
          </a:p>
          <a:p>
            <a:r>
              <a:rPr lang="en-US" altLang="zh-CN" dirty="0"/>
              <a:t>2. </a:t>
            </a:r>
            <a:r>
              <a:rPr lang="zh-CN" altLang="en-US" dirty="0"/>
              <a:t>地址唯一</a:t>
            </a:r>
            <a:endParaRPr lang="en-US" altLang="zh-CN" dirty="0"/>
          </a:p>
          <a:p>
            <a:r>
              <a:rPr lang="en-US" altLang="zh-CN" dirty="0"/>
              <a:t>3. </a:t>
            </a:r>
            <a:r>
              <a:rPr lang="zh-CN" altLang="en-US" dirty="0"/>
              <a:t>多主机总线</a:t>
            </a:r>
            <a:endParaRPr lang="en-US" altLang="zh-CN" dirty="0"/>
          </a:p>
          <a:p>
            <a:r>
              <a:rPr lang="en-US" altLang="zh-CN" dirty="0"/>
              <a:t>4. </a:t>
            </a:r>
            <a:r>
              <a:rPr lang="en-US" altLang="zh-CN" dirty="0" err="1"/>
              <a:t>串行</a:t>
            </a:r>
            <a:r>
              <a:rPr lang="en-US" altLang="zh-CN" dirty="0"/>
              <a:t> 8 </a:t>
            </a:r>
            <a:r>
              <a:rPr lang="en-US" altLang="zh-CN" dirty="0" err="1"/>
              <a:t>位双向数据</a:t>
            </a:r>
            <a:endParaRPr lang="en-US" altLang="zh-CN" dirty="0"/>
          </a:p>
          <a:p>
            <a:r>
              <a:rPr lang="en-US" altLang="zh-CN" dirty="0" err="1"/>
              <a:t>传输位速率</a:t>
            </a:r>
            <a:endParaRPr lang="en-US" altLang="zh-CN" dirty="0"/>
          </a:p>
          <a:p>
            <a:r>
              <a:rPr lang="en-US" altLang="zh-CN" dirty="0"/>
              <a:t> 100kbit/s ，</a:t>
            </a:r>
          </a:p>
          <a:p>
            <a:r>
              <a:rPr lang="en-US" altLang="zh-CN" dirty="0"/>
              <a:t>400kbit/s ，</a:t>
            </a:r>
          </a:p>
          <a:p>
            <a:r>
              <a:rPr lang="en-US" altLang="zh-CN" dirty="0"/>
              <a:t>3.4Mbit/s </a:t>
            </a:r>
            <a:r>
              <a:rPr lang="zh-CN" altLang="en-US" dirty="0"/>
              <a:t> </a:t>
            </a:r>
            <a:endParaRPr lang="en-US" altLang="zh-CN" dirty="0"/>
          </a:p>
        </p:txBody>
      </p:sp>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3</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1.</a:t>
            </a:r>
            <a:r>
              <a:rPr lang="zh-CN" altLang="en-US" dirty="0"/>
              <a:t> 硬件结构</a:t>
            </a:r>
          </a:p>
        </p:txBody>
      </p:sp>
      <p:sp>
        <p:nvSpPr>
          <p:cNvPr id="6" name="Rectangle 2">
            <a:extLst>
              <a:ext uri="{FF2B5EF4-FFF2-40B4-BE49-F238E27FC236}">
                <a16:creationId xmlns:a16="http://schemas.microsoft.com/office/drawing/2014/main" id="{92D6AE3B-46DE-47E8-B4FF-A1627BD241A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26" name="Picture 13">
            <a:extLst>
              <a:ext uri="{FF2B5EF4-FFF2-40B4-BE49-F238E27FC236}">
                <a16:creationId xmlns:a16="http://schemas.microsoft.com/office/drawing/2014/main" id="{5B1B99C4-3043-48A5-94CB-3C76D49DC63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12466" y="1250755"/>
            <a:ext cx="8062936" cy="4005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a:extLst>
              <a:ext uri="{FF2B5EF4-FFF2-40B4-BE49-F238E27FC236}">
                <a16:creationId xmlns:a16="http://schemas.microsoft.com/office/drawing/2014/main" id="{42DFD730-C2F9-4F42-A256-74953E8424D5}"/>
              </a:ext>
            </a:extLst>
          </p:cNvPr>
          <p:cNvSpPr/>
          <p:nvPr/>
        </p:nvSpPr>
        <p:spPr>
          <a:xfrm>
            <a:off x="5463573" y="1823521"/>
            <a:ext cx="1569660" cy="369332"/>
          </a:xfrm>
          <a:prstGeom prst="rect">
            <a:avLst/>
          </a:prstGeom>
        </p:spPr>
        <p:txBody>
          <a:bodyPr wrap="none">
            <a:spAutoFit/>
          </a:bodyPr>
          <a:lstStyle/>
          <a:p>
            <a:r>
              <a:rPr lang="zh-CN" altLang="en-US" b="1" dirty="0">
                <a:solidFill>
                  <a:srgbClr val="FF0000"/>
                </a:solidFill>
                <a:latin typeface="Times New Roman" panose="02020603050405020304" pitchFamily="18" charset="0"/>
                <a:ea typeface="华文中宋" panose="02010600040101010101" pitchFamily="2" charset="-122"/>
              </a:rPr>
              <a:t>线“与”</a:t>
            </a:r>
            <a:r>
              <a:rPr lang="zh-CN" altLang="en-US" b="1" dirty="0">
                <a:latin typeface="Times New Roman" panose="02020603050405020304" pitchFamily="18" charset="0"/>
                <a:ea typeface="华文中宋" panose="02010600040101010101" pitchFamily="2" charset="-122"/>
              </a:rPr>
              <a:t>关系</a:t>
            </a:r>
            <a:endParaRPr lang="zh-CN" altLang="en-US" dirty="0"/>
          </a:p>
        </p:txBody>
      </p:sp>
    </p:spTree>
    <p:extLst>
      <p:ext uri="{BB962C8B-B14F-4D97-AF65-F5344CB8AC3E}">
        <p14:creationId xmlns:p14="http://schemas.microsoft.com/office/powerpoint/2010/main" val="251153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44BB44-D85E-4D13-B82A-D1034D9B871E}"/>
              </a:ext>
            </a:extLst>
          </p:cNvPr>
          <p:cNvSpPr>
            <a:spLocks noGrp="1"/>
          </p:cNvSpPr>
          <p:nvPr>
            <p:ph type="title"/>
          </p:nvPr>
        </p:nvSpPr>
        <p:spPr/>
        <p:txBody>
          <a:bodyPr/>
          <a:lstStyle/>
          <a:p>
            <a:endParaRPr lang="zh-CN" altLang="en-US" dirty="0"/>
          </a:p>
        </p:txBody>
      </p:sp>
      <p:sp>
        <p:nvSpPr>
          <p:cNvPr id="12" name="文本框 1">
            <a:extLst>
              <a:ext uri="{FF2B5EF4-FFF2-40B4-BE49-F238E27FC236}">
                <a16:creationId xmlns:a16="http://schemas.microsoft.com/office/drawing/2014/main" id="{B66149A8-F143-4804-B0A4-D8125CB49250}"/>
              </a:ext>
            </a:extLst>
          </p:cNvPr>
          <p:cNvSpPr txBox="1">
            <a:spLocks noChangeArrowheads="1"/>
          </p:cNvSpPr>
          <p:nvPr/>
        </p:nvSpPr>
        <p:spPr bwMode="auto">
          <a:xfrm>
            <a:off x="4706722" y="2025775"/>
            <a:ext cx="3875087" cy="76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nSpc>
                <a:spcPct val="100000"/>
              </a:lnSpc>
              <a:spcBef>
                <a:spcPct val="0"/>
              </a:spcBef>
              <a:buFont typeface="Arial" panose="020B0604020202020204" pitchFamily="34" charset="0"/>
              <a:buNone/>
            </a:pPr>
            <a:r>
              <a:rPr kumimoji="0" lang="en-US" altLang="zh-CN" sz="4400" dirty="0">
                <a:solidFill>
                  <a:schemeClr val="bg1"/>
                </a:solidFill>
                <a:latin typeface="微软雅黑" panose="020B0503020204020204" pitchFamily="34" charset="-122"/>
                <a:ea typeface="微软雅黑" panose="020B0503020204020204" pitchFamily="34" charset="-122"/>
              </a:rPr>
              <a:t>THANKS</a:t>
            </a:r>
            <a:endParaRPr kumimoji="0" lang="zh-CN" altLang="en-US" sz="4400" dirty="0">
              <a:solidFill>
                <a:schemeClr val="bg1"/>
              </a:solidFill>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id="{0D699F7B-A661-4836-9F36-B72F9EB8639B}"/>
              </a:ext>
            </a:extLst>
          </p:cNvPr>
          <p:cNvSpPr/>
          <p:nvPr/>
        </p:nvSpPr>
        <p:spPr bwMode="auto">
          <a:xfrm>
            <a:off x="3755472" y="1013070"/>
            <a:ext cx="5261206" cy="1015663"/>
          </a:xfrm>
          <a:prstGeom prst="rect">
            <a:avLst/>
          </a:prstGeom>
        </p:spPr>
        <p:txBody>
          <a:bodyPr wrap="square">
            <a:spAutoFit/>
          </a:bodyPr>
          <a:lstStyle>
            <a:lvl1pPr>
              <a:defRPr kumimoji="1" sz="2400">
                <a:solidFill>
                  <a:schemeClr val="tx1"/>
                </a:solidFill>
                <a:latin typeface="等线" panose="02010600030101010101" pitchFamily="2" charset="-122"/>
                <a:ea typeface="等线" panose="02010600030101010101" pitchFamily="2" charset="-122"/>
              </a:defRPr>
            </a:lvl1pPr>
            <a:lvl2pPr marL="742950" indent="-285750">
              <a:defRPr kumimoji="1" sz="2400">
                <a:solidFill>
                  <a:schemeClr val="tx1"/>
                </a:solidFill>
                <a:latin typeface="等线" panose="02010600030101010101" pitchFamily="2" charset="-122"/>
                <a:ea typeface="等线" panose="02010600030101010101" pitchFamily="2" charset="-122"/>
              </a:defRPr>
            </a:lvl2pPr>
            <a:lvl3pPr marL="1143000" indent="-228600">
              <a:defRPr kumimoji="1" sz="2400">
                <a:solidFill>
                  <a:schemeClr val="tx1"/>
                </a:solidFill>
                <a:latin typeface="等线" panose="02010600030101010101" pitchFamily="2" charset="-122"/>
                <a:ea typeface="等线" panose="02010600030101010101" pitchFamily="2" charset="-122"/>
              </a:defRPr>
            </a:lvl3pPr>
            <a:lvl4pPr marL="1600200" indent="-228600">
              <a:defRPr kumimoji="1" sz="2400">
                <a:solidFill>
                  <a:schemeClr val="tx1"/>
                </a:solidFill>
                <a:latin typeface="等线" panose="02010600030101010101" pitchFamily="2" charset="-122"/>
                <a:ea typeface="等线" panose="02010600030101010101" pitchFamily="2" charset="-122"/>
              </a:defRPr>
            </a:lvl4pPr>
            <a:lvl5pPr marL="2057400" indent="-228600">
              <a:defRPr kumimoji="1" sz="2400">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kumimoji="1" sz="2400">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kumimoji="1" sz="2400">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kumimoji="1" sz="2400">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kumimoji="1" sz="2400">
                <a:solidFill>
                  <a:schemeClr val="tx1"/>
                </a:solidFill>
                <a:latin typeface="等线" panose="02010600030101010101" pitchFamily="2" charset="-122"/>
                <a:ea typeface="等线" panose="02010600030101010101" pitchFamily="2" charset="-122"/>
              </a:defRPr>
            </a:lvl9pPr>
          </a:lstStyle>
          <a:p>
            <a:pPr algn="ctr">
              <a:spcAft>
                <a:spcPts val="1800"/>
              </a:spcAft>
              <a:defRPr/>
            </a:pPr>
            <a:r>
              <a:rPr kumimoji="0" lang="zh-CN" altLang="en-US" sz="6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感谢聆听！！</a:t>
            </a:r>
            <a:endParaRPr kumimoji="0" lang="en-US" altLang="zh-CN" sz="6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1603A444-05F6-4717-A591-B2D971BD2352}"/>
              </a:ext>
            </a:extLst>
          </p:cNvPr>
          <p:cNvSpPr txBox="1"/>
          <p:nvPr/>
        </p:nvSpPr>
        <p:spPr>
          <a:xfrm>
            <a:off x="3049793" y="4790947"/>
            <a:ext cx="6504595" cy="369332"/>
          </a:xfrm>
          <a:prstGeom prst="rect">
            <a:avLst/>
          </a:prstGeom>
          <a:noFill/>
        </p:spPr>
        <p:txBody>
          <a:bodyPr wrap="square" rtlCol="0">
            <a:spAutoFit/>
          </a:bodyPr>
          <a:lstStyle/>
          <a:p>
            <a:pPr algn="ctr"/>
            <a:r>
              <a:rPr lang="zh-CN" altLang="en-US" b="1" dirty="0">
                <a:solidFill>
                  <a:schemeClr val="bg1"/>
                </a:solidFill>
                <a:effectLst>
                  <a:outerShdw blurRad="38100" dist="38100" dir="2700000" algn="tl">
                    <a:srgbClr val="000000">
                      <a:alpha val="43137"/>
                    </a:srgbClr>
                  </a:outerShdw>
                </a:effectLst>
              </a:rPr>
              <a:t>助力 国产芯片 国产操作系统 嵌入式系统开发！！！</a:t>
            </a:r>
          </a:p>
        </p:txBody>
      </p:sp>
      <p:sp>
        <p:nvSpPr>
          <p:cNvPr id="23" name="矩形 1">
            <a:extLst>
              <a:ext uri="{FF2B5EF4-FFF2-40B4-BE49-F238E27FC236}">
                <a16:creationId xmlns:a16="http://schemas.microsoft.com/office/drawing/2014/main" id="{46AC0E2E-5693-43A3-AD19-C6CB0C9E8413}"/>
              </a:ext>
            </a:extLst>
          </p:cNvPr>
          <p:cNvSpPr>
            <a:spLocks noChangeArrowheads="1"/>
          </p:cNvSpPr>
          <p:nvPr/>
        </p:nvSpPr>
        <p:spPr bwMode="auto">
          <a:xfrm>
            <a:off x="4102902" y="3804823"/>
            <a:ext cx="6504595" cy="345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等线" panose="02010600030101010101" pitchFamily="2" charset="-122"/>
                <a:ea typeface="等线" panose="02010600030101010101" pitchFamily="2" charset="-122"/>
              </a:defRPr>
            </a:lvl1pPr>
            <a:lvl2pPr marL="742950" indent="-285750">
              <a:lnSpc>
                <a:spcPct val="90000"/>
              </a:lnSpc>
              <a:spcBef>
                <a:spcPts val="500"/>
              </a:spcBef>
              <a:buFont typeface="Arial" panose="020B0604020202020204" pitchFamily="34" charset="0"/>
              <a:buChar char="•"/>
              <a:defRPr kumimoji="1" sz="2400">
                <a:solidFill>
                  <a:schemeClr val="tx1"/>
                </a:solidFill>
                <a:latin typeface="等线" panose="02010600030101010101" pitchFamily="2" charset="-122"/>
                <a:ea typeface="等线" panose="02010600030101010101" pitchFamily="2" charset="-122"/>
              </a:defRPr>
            </a:lvl2pPr>
            <a:lvl3pPr marL="11430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3pPr>
            <a:lvl4pPr marL="16002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4pPr>
            <a:lvl5pPr marL="2057400" indent="-228600">
              <a:lnSpc>
                <a:spcPct val="90000"/>
              </a:lnSpc>
              <a:spcBef>
                <a:spcPts val="500"/>
              </a:spcBef>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等线" panose="02010600030101010101" pitchFamily="2" charset="-122"/>
                <a:ea typeface="等线" panose="02010600030101010101" pitchFamily="2" charset="-122"/>
              </a:defRPr>
            </a:lvl9pPr>
          </a:lstStyle>
          <a:p>
            <a:pPr algn="just" eaLnBrk="1" hangingPunct="1">
              <a:spcBef>
                <a:spcPct val="50000"/>
              </a:spcBef>
              <a:buFont typeface="Arial" panose="020B0604020202020204" pitchFamily="34" charset="0"/>
              <a:buNone/>
            </a:pPr>
            <a:r>
              <a:rPr kumimoji="0" lang="zh-CN" altLang="en-US" sz="1800" dirty="0">
                <a:latin typeface="微软雅黑" panose="020B0503020204020204" pitchFamily="34" charset="-122"/>
                <a:ea typeface="微软雅黑" panose="020B0503020204020204" pitchFamily="34" charset="-122"/>
              </a:rPr>
              <a:t>基于自主可控基础软硬件的嵌入式系统教学</a:t>
            </a:r>
            <a:endParaRPr kumimoji="0" lang="en-US" altLang="zh-CN" sz="18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212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C9AAAA49-3124-458A-B51F-75D5747250A1}"/>
              </a:ext>
            </a:extLst>
          </p:cNvPr>
          <p:cNvSpPr>
            <a:spLocks noGrp="1"/>
          </p:cNvSpPr>
          <p:nvPr>
            <p:ph type="sldNum" sz="quarter" idx="10"/>
          </p:nvPr>
        </p:nvSpPr>
        <p:spPr/>
        <p:txBody>
          <a:bodyPr/>
          <a:lstStyle/>
          <a:p>
            <a:pPr>
              <a:defRPr/>
            </a:pPr>
            <a:fld id="{6C09CB81-B489-4261-96BA-A6BFC1BAEA0B}" type="slidenum">
              <a:rPr lang="zh-CN" altLang="en-US" smtClean="0"/>
              <a:pPr>
                <a:defRPr/>
              </a:pPr>
              <a:t>4</a:t>
            </a:fld>
            <a:endParaRPr lang="zh-CN" altLang="en-US"/>
          </a:p>
        </p:txBody>
      </p:sp>
      <p:sp>
        <p:nvSpPr>
          <p:cNvPr id="3" name="日期占位符 2">
            <a:extLst>
              <a:ext uri="{FF2B5EF4-FFF2-40B4-BE49-F238E27FC236}">
                <a16:creationId xmlns:a16="http://schemas.microsoft.com/office/drawing/2014/main" id="{C3F0C54C-E4E5-4441-B6AF-537B0C8F13C0}"/>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FD2786D4-B60B-4C08-9FA9-2631F38D718C}"/>
              </a:ext>
            </a:extLst>
          </p:cNvPr>
          <p:cNvSpPr>
            <a:spLocks noGrp="1"/>
          </p:cNvSpPr>
          <p:nvPr>
            <p:ph type="title"/>
          </p:nvPr>
        </p:nvSpPr>
        <p:spPr/>
        <p:txBody>
          <a:bodyPr/>
          <a:lstStyle/>
          <a:p>
            <a:r>
              <a:rPr lang="en-US" altLang="zh-CN" dirty="0"/>
              <a:t>1.</a:t>
            </a:r>
            <a:r>
              <a:rPr lang="zh-CN" altLang="en-US" dirty="0"/>
              <a:t> 硬件结构</a:t>
            </a:r>
          </a:p>
        </p:txBody>
      </p:sp>
      <p:sp>
        <p:nvSpPr>
          <p:cNvPr id="5" name="内容占位符 4">
            <a:extLst>
              <a:ext uri="{FF2B5EF4-FFF2-40B4-BE49-F238E27FC236}">
                <a16:creationId xmlns:a16="http://schemas.microsoft.com/office/drawing/2014/main" id="{8AEA992D-4CD9-4FA1-AE22-0B8C0C97D8D8}"/>
              </a:ext>
            </a:extLst>
          </p:cNvPr>
          <p:cNvSpPr>
            <a:spLocks noGrp="1"/>
          </p:cNvSpPr>
          <p:nvPr>
            <p:ph idx="1"/>
          </p:nvPr>
        </p:nvSpPr>
        <p:spPr/>
        <p:txBody>
          <a:bodyPr/>
          <a:lstStyle/>
          <a:p>
            <a:r>
              <a:rPr lang="zh-CN" altLang="en-US" b="1" dirty="0">
                <a:latin typeface="Times New Roman" panose="02020603050405020304" pitchFamily="18" charset="0"/>
                <a:ea typeface="华文中宋" panose="02010600040101010101" pitchFamily="2" charset="-122"/>
              </a:rPr>
              <a:t>每个接到</a:t>
            </a:r>
            <a:r>
              <a:rPr lang="en-US" altLang="zh-CN" b="1" dirty="0">
                <a:latin typeface="Times New Roman" panose="02020603050405020304" pitchFamily="18" charset="0"/>
                <a:ea typeface="华文中宋" panose="02010600040101010101" pitchFamily="2" charset="-122"/>
              </a:rPr>
              <a:t>I</a:t>
            </a:r>
            <a:r>
              <a:rPr lang="en-US" altLang="zh-CN" b="1" baseline="30000" dirty="0">
                <a:latin typeface="Times New Roman" panose="02020603050405020304" pitchFamily="18" charset="0"/>
                <a:ea typeface="华文中宋" panose="02010600040101010101" pitchFamily="2" charset="-122"/>
              </a:rPr>
              <a:t>2</a:t>
            </a:r>
            <a:r>
              <a:rPr lang="en-US" altLang="zh-CN" b="1" dirty="0">
                <a:latin typeface="Times New Roman" panose="02020603050405020304" pitchFamily="18" charset="0"/>
                <a:ea typeface="华文中宋" panose="02010600040101010101" pitchFamily="2" charset="-122"/>
              </a:rPr>
              <a:t>C</a:t>
            </a:r>
            <a:r>
              <a:rPr lang="zh-CN" altLang="en-US" b="1" dirty="0">
                <a:latin typeface="Times New Roman" panose="02020603050405020304" pitchFamily="18" charset="0"/>
                <a:ea typeface="华文中宋" panose="02010600040101010101" pitchFamily="2" charset="-122"/>
              </a:rPr>
              <a:t>总线上的器件都有唯一的地址。主机与其它器件间的数据传送可以是</a:t>
            </a:r>
            <a:r>
              <a:rPr lang="zh-CN" altLang="en-US" b="1" dirty="0">
                <a:solidFill>
                  <a:srgbClr val="0000FF"/>
                </a:solidFill>
                <a:latin typeface="Times New Roman" panose="02020603050405020304" pitchFamily="18" charset="0"/>
                <a:ea typeface="华文中宋" panose="02010600040101010101" pitchFamily="2" charset="-122"/>
              </a:rPr>
              <a:t>由主机发送数据到其它器件</a:t>
            </a:r>
            <a:r>
              <a:rPr lang="zh-CN" altLang="en-US" b="1" dirty="0">
                <a:latin typeface="Times New Roman" panose="02020603050405020304" pitchFamily="18" charset="0"/>
                <a:ea typeface="华文中宋" panose="02010600040101010101" pitchFamily="2" charset="-122"/>
              </a:rPr>
              <a:t>，这时</a:t>
            </a:r>
            <a:r>
              <a:rPr lang="zh-CN" altLang="en-US" b="1" dirty="0">
                <a:solidFill>
                  <a:srgbClr val="0000FF"/>
                </a:solidFill>
                <a:latin typeface="Times New Roman" panose="02020603050405020304" pitchFamily="18" charset="0"/>
                <a:ea typeface="华文中宋" panose="02010600040101010101" pitchFamily="2" charset="-122"/>
              </a:rPr>
              <a:t>主机</a:t>
            </a:r>
            <a:r>
              <a:rPr lang="zh-CN" altLang="en-US" b="1" dirty="0">
                <a:latin typeface="Times New Roman" panose="02020603050405020304" pitchFamily="18" charset="0"/>
                <a:ea typeface="华文中宋" panose="02010600040101010101" pitchFamily="2" charset="-122"/>
              </a:rPr>
              <a:t>即为</a:t>
            </a:r>
            <a:r>
              <a:rPr lang="zh-CN" altLang="en-US" b="1" dirty="0">
                <a:solidFill>
                  <a:srgbClr val="0000FF"/>
                </a:solidFill>
                <a:latin typeface="Times New Roman" panose="02020603050405020304" pitchFamily="18" charset="0"/>
                <a:ea typeface="华文中宋" panose="02010600040101010101" pitchFamily="2" charset="-122"/>
              </a:rPr>
              <a:t>发送器</a:t>
            </a:r>
            <a:r>
              <a:rPr lang="zh-CN" altLang="en-US" b="1" dirty="0">
                <a:latin typeface="Times New Roman" panose="02020603050405020304" pitchFamily="18" charset="0"/>
                <a:ea typeface="华文中宋" panose="02010600040101010101" pitchFamily="2" charset="-122"/>
              </a:rPr>
              <a:t>。由总线上</a:t>
            </a:r>
            <a:r>
              <a:rPr lang="zh-CN" altLang="en-US" b="1" dirty="0">
                <a:solidFill>
                  <a:schemeClr val="accent2"/>
                </a:solidFill>
                <a:latin typeface="Times New Roman" panose="02020603050405020304" pitchFamily="18" charset="0"/>
                <a:ea typeface="华文中宋" panose="02010600040101010101" pitchFamily="2" charset="-122"/>
              </a:rPr>
              <a:t>接收数据的器件</a:t>
            </a:r>
            <a:r>
              <a:rPr lang="zh-CN" altLang="en-US" b="1" dirty="0">
                <a:latin typeface="Times New Roman" panose="02020603050405020304" pitchFamily="18" charset="0"/>
                <a:ea typeface="华文中宋" panose="02010600040101010101" pitchFamily="2" charset="-122"/>
              </a:rPr>
              <a:t>则为</a:t>
            </a:r>
            <a:r>
              <a:rPr lang="zh-CN" altLang="en-US" b="1" dirty="0">
                <a:solidFill>
                  <a:schemeClr val="accent2"/>
                </a:solidFill>
                <a:latin typeface="Times New Roman" panose="02020603050405020304" pitchFamily="18" charset="0"/>
                <a:ea typeface="华文中宋" panose="02010600040101010101" pitchFamily="2" charset="-122"/>
              </a:rPr>
              <a:t>接收器</a:t>
            </a:r>
            <a:r>
              <a:rPr lang="zh-CN" altLang="en-US" b="1" dirty="0">
                <a:latin typeface="Times New Roman" panose="02020603050405020304" pitchFamily="18" charset="0"/>
                <a:ea typeface="华文中宋" panose="02010600040101010101" pitchFamily="2" charset="-122"/>
              </a:rPr>
              <a:t>。</a:t>
            </a:r>
            <a:endParaRPr lang="en-US" altLang="zh-CN" b="1" dirty="0">
              <a:latin typeface="Times New Roman" panose="02020603050405020304" pitchFamily="18" charset="0"/>
              <a:ea typeface="华文中宋" panose="02010600040101010101" pitchFamily="2" charset="-122"/>
            </a:endParaRPr>
          </a:p>
          <a:p>
            <a:pPr>
              <a:lnSpc>
                <a:spcPct val="110000"/>
              </a:lnSpc>
              <a:spcBef>
                <a:spcPct val="0"/>
              </a:spcBef>
            </a:pPr>
            <a:r>
              <a:rPr lang="zh-CN" altLang="en-US" b="1" dirty="0">
                <a:solidFill>
                  <a:srgbClr val="FF0000"/>
                </a:solidFill>
                <a:latin typeface="Times New Roman" panose="02020603050405020304" pitchFamily="18" charset="0"/>
                <a:ea typeface="华文中宋" panose="02010600040101010101" pitchFamily="2" charset="-122"/>
              </a:rPr>
              <a:t>主机</a:t>
            </a:r>
            <a:r>
              <a:rPr lang="zh-CN" altLang="en-US" b="1" dirty="0">
                <a:latin typeface="Times New Roman" panose="02020603050405020304" pitchFamily="18" charset="0"/>
                <a:ea typeface="华文中宋" panose="02010600040101010101" pitchFamily="2" charset="-122"/>
              </a:rPr>
              <a:t>：初始化发送、产生时钟信号和终止发送的器件，它可以是</a:t>
            </a:r>
            <a:r>
              <a:rPr lang="zh-CN" altLang="en-US" b="1" dirty="0">
                <a:solidFill>
                  <a:srgbClr val="FF0000"/>
                </a:solidFill>
                <a:latin typeface="Times New Roman" panose="02020603050405020304" pitchFamily="18" charset="0"/>
                <a:ea typeface="华文中宋" panose="02010600040101010101" pitchFamily="2" charset="-122"/>
              </a:rPr>
              <a:t>发送器或接收器</a:t>
            </a:r>
            <a:r>
              <a:rPr lang="zh-CN" altLang="en-US" b="1" dirty="0">
                <a:latin typeface="Times New Roman" panose="02020603050405020304" pitchFamily="18" charset="0"/>
                <a:ea typeface="华文中宋" panose="02010600040101010101" pitchFamily="2" charset="-122"/>
              </a:rPr>
              <a:t>。主机通常是微处理器。</a:t>
            </a:r>
          </a:p>
          <a:p>
            <a:pPr>
              <a:lnSpc>
                <a:spcPct val="110000"/>
              </a:lnSpc>
              <a:spcBef>
                <a:spcPct val="0"/>
              </a:spcBef>
            </a:pPr>
            <a:r>
              <a:rPr lang="zh-CN" altLang="en-US" b="1" dirty="0">
                <a:solidFill>
                  <a:schemeClr val="accent2"/>
                </a:solidFill>
                <a:latin typeface="Times New Roman" panose="02020603050405020304" pitchFamily="18" charset="0"/>
                <a:ea typeface="华文中宋" panose="02010600040101010101" pitchFamily="2" charset="-122"/>
              </a:rPr>
              <a:t>从机</a:t>
            </a:r>
            <a:r>
              <a:rPr lang="zh-CN" altLang="en-US" b="1" dirty="0">
                <a:latin typeface="Times New Roman" panose="02020603050405020304" pitchFamily="18" charset="0"/>
                <a:ea typeface="华文中宋" panose="02010600040101010101" pitchFamily="2" charset="-122"/>
              </a:rPr>
              <a:t>：被主机寻址的器件，它可以是</a:t>
            </a:r>
            <a:r>
              <a:rPr lang="zh-CN" altLang="en-US" b="1" dirty="0">
                <a:solidFill>
                  <a:schemeClr val="accent2"/>
                </a:solidFill>
                <a:latin typeface="Times New Roman" panose="02020603050405020304" pitchFamily="18" charset="0"/>
                <a:ea typeface="华文中宋" panose="02010600040101010101" pitchFamily="2" charset="-122"/>
              </a:rPr>
              <a:t>发送器或接收器</a:t>
            </a:r>
            <a:r>
              <a:rPr lang="zh-CN" altLang="en-US" b="1" dirty="0">
                <a:latin typeface="Times New Roman" panose="02020603050405020304" pitchFamily="18" charset="0"/>
                <a:ea typeface="华文中宋" panose="02010600040101010101" pitchFamily="2" charset="-122"/>
              </a:rPr>
              <a:t>， </a:t>
            </a:r>
          </a:p>
          <a:p>
            <a:pPr lvl="0" fontAlgn="auto">
              <a:lnSpc>
                <a:spcPct val="100000"/>
              </a:lnSpc>
              <a:spcBef>
                <a:spcPts val="0"/>
              </a:spcBef>
              <a:spcAft>
                <a:spcPts val="0"/>
              </a:spcAft>
              <a:defRPr/>
            </a:pPr>
            <a:r>
              <a:rPr lang="zh-CN" altLang="en-US" b="1" dirty="0">
                <a:latin typeface="Times New Roman" panose="02020603050405020304" pitchFamily="18" charset="0"/>
                <a:ea typeface="华文中宋" panose="02010600040101010101" pitchFamily="2" charset="-122"/>
              </a:rPr>
              <a:t>在多主机系统中，可能同时有几个主机企图启动总线传送数据。为了避免混乱， </a:t>
            </a:r>
            <a:r>
              <a:rPr lang="en-US" altLang="zh-CN" b="1" dirty="0">
                <a:latin typeface="Times New Roman" panose="02020603050405020304" pitchFamily="18" charset="0"/>
                <a:ea typeface="华文中宋" panose="02010600040101010101" pitchFamily="2" charset="-122"/>
              </a:rPr>
              <a:t>I</a:t>
            </a:r>
            <a:r>
              <a:rPr lang="en-US" altLang="zh-CN" b="1" baseline="30000" dirty="0">
                <a:latin typeface="Times New Roman" panose="02020603050405020304" pitchFamily="18" charset="0"/>
                <a:ea typeface="华文中宋" panose="02010600040101010101" pitchFamily="2" charset="-122"/>
              </a:rPr>
              <a:t>2</a:t>
            </a:r>
            <a:r>
              <a:rPr lang="en-US" altLang="zh-CN" b="1" dirty="0">
                <a:latin typeface="Times New Roman" panose="02020603050405020304" pitchFamily="18" charset="0"/>
                <a:ea typeface="华文中宋" panose="02010600040101010101" pitchFamily="2" charset="-122"/>
              </a:rPr>
              <a:t>C</a:t>
            </a:r>
            <a:r>
              <a:rPr lang="zh-CN" altLang="en-US" b="1" dirty="0">
                <a:latin typeface="Times New Roman" panose="02020603050405020304" pitchFamily="18" charset="0"/>
                <a:ea typeface="华文中宋" panose="02010600040101010101" pitchFamily="2" charset="-122"/>
              </a:rPr>
              <a:t>总线要通过</a:t>
            </a:r>
            <a:r>
              <a:rPr lang="zh-CN" altLang="en-US" b="1" dirty="0">
                <a:solidFill>
                  <a:srgbClr val="FF0000"/>
                </a:solidFill>
                <a:latin typeface="Times New Roman" panose="02020603050405020304" pitchFamily="18" charset="0"/>
                <a:ea typeface="华文中宋" panose="02010600040101010101" pitchFamily="2" charset="-122"/>
              </a:rPr>
              <a:t>总线仲裁</a:t>
            </a:r>
            <a:r>
              <a:rPr lang="zh-CN" altLang="en-US" b="1" dirty="0">
                <a:latin typeface="Times New Roman" panose="02020603050405020304" pitchFamily="18" charset="0"/>
                <a:ea typeface="华文中宋" panose="02010600040101010101" pitchFamily="2" charset="-122"/>
              </a:rPr>
              <a:t>，以决定由哪一台主机控制总线。</a:t>
            </a:r>
          </a:p>
          <a:p>
            <a:r>
              <a:rPr lang="zh-CN" altLang="en-US" b="1" dirty="0">
                <a:latin typeface="Times New Roman" panose="02020603050405020304" pitchFamily="18" charset="0"/>
                <a:ea typeface="华文中宋" panose="02010600040101010101" pitchFamily="2" charset="-122"/>
              </a:rPr>
              <a:t>在</a:t>
            </a:r>
            <a:r>
              <a:rPr lang="en-US" altLang="zh-CN" b="1" dirty="0">
                <a:latin typeface="Times New Roman" panose="02020603050405020304" pitchFamily="18" charset="0"/>
                <a:ea typeface="华文中宋" panose="02010600040101010101" pitchFamily="2" charset="-122"/>
              </a:rPr>
              <a:t>STM</a:t>
            </a:r>
            <a:r>
              <a:rPr lang="zh-CN" altLang="en-US" b="1" dirty="0">
                <a:latin typeface="Times New Roman" panose="02020603050405020304" pitchFamily="18" charset="0"/>
                <a:ea typeface="华文中宋" panose="02010600040101010101" pitchFamily="2" charset="-122"/>
              </a:rPr>
              <a:t>单片机应用系统的串行总线扩展中，我们经常遇到的是以</a:t>
            </a:r>
            <a:r>
              <a:rPr lang="en-US" altLang="zh-CN" b="1" dirty="0">
                <a:latin typeface="Times New Roman" panose="02020603050405020304" pitchFamily="18" charset="0"/>
                <a:ea typeface="华文中宋" panose="02010600040101010101" pitchFamily="2" charset="-122"/>
              </a:rPr>
              <a:t>STM</a:t>
            </a:r>
            <a:r>
              <a:rPr lang="zh-CN" altLang="en-US" b="1" dirty="0">
                <a:latin typeface="Times New Roman" panose="02020603050405020304" pitchFamily="18" charset="0"/>
                <a:ea typeface="华文中宋" panose="02010600040101010101" pitchFamily="2" charset="-122"/>
              </a:rPr>
              <a:t>单片机为主机，其它接口器件为从机的单主机情况。 </a:t>
            </a:r>
            <a:endParaRPr lang="en-US" altLang="zh-CN" b="1" dirty="0">
              <a:latin typeface="Times New Roman" panose="02020603050405020304" pitchFamily="18" charset="0"/>
              <a:ea typeface="华文中宋" panose="02010600040101010101" pitchFamily="2" charset="-122"/>
            </a:endParaRPr>
          </a:p>
          <a:p>
            <a:endParaRPr lang="zh-CN" altLang="en-US" dirty="0"/>
          </a:p>
        </p:txBody>
      </p:sp>
    </p:spTree>
    <p:extLst>
      <p:ext uri="{BB962C8B-B14F-4D97-AF65-F5344CB8AC3E}">
        <p14:creationId xmlns:p14="http://schemas.microsoft.com/office/powerpoint/2010/main" val="2904912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14D8E46-4957-45BB-9D8F-60A0B8F7161F}"/>
              </a:ext>
            </a:extLst>
          </p:cNvPr>
          <p:cNvSpPr>
            <a:spLocks noGrp="1"/>
          </p:cNvSpPr>
          <p:nvPr>
            <p:ph type="sldNum" sz="quarter" idx="10"/>
          </p:nvPr>
        </p:nvSpPr>
        <p:spPr/>
        <p:txBody>
          <a:bodyPr/>
          <a:lstStyle/>
          <a:p>
            <a:pPr>
              <a:defRPr/>
            </a:pPr>
            <a:fld id="{6C09CB81-B489-4261-96BA-A6BFC1BAEA0B}" type="slidenum">
              <a:rPr lang="zh-CN" altLang="en-US" smtClean="0"/>
              <a:pPr>
                <a:defRPr/>
              </a:pPr>
              <a:t>5</a:t>
            </a:fld>
            <a:endParaRPr lang="zh-CN" altLang="en-US"/>
          </a:p>
        </p:txBody>
      </p:sp>
      <p:sp>
        <p:nvSpPr>
          <p:cNvPr id="3" name="日期占位符 2">
            <a:extLst>
              <a:ext uri="{FF2B5EF4-FFF2-40B4-BE49-F238E27FC236}">
                <a16:creationId xmlns:a16="http://schemas.microsoft.com/office/drawing/2014/main" id="{992C3564-C725-459F-A65B-0D8DF711C3FD}"/>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323B4174-AF8C-4122-90E1-1E4CC7B5EA8C}"/>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数据位的有效性规定</a:t>
            </a:r>
            <a:endParaRPr lang="zh-CN" altLang="en-US" dirty="0"/>
          </a:p>
        </p:txBody>
      </p:sp>
      <p:sp>
        <p:nvSpPr>
          <p:cNvPr id="5" name="内容占位符 4">
            <a:extLst>
              <a:ext uri="{FF2B5EF4-FFF2-40B4-BE49-F238E27FC236}">
                <a16:creationId xmlns:a16="http://schemas.microsoft.com/office/drawing/2014/main" id="{D4646B2E-EA2A-4EEA-A754-B1DD03E4E082}"/>
              </a:ext>
            </a:extLst>
          </p:cNvPr>
          <p:cNvSpPr>
            <a:spLocks noGrp="1"/>
          </p:cNvSpPr>
          <p:nvPr>
            <p:ph idx="1"/>
          </p:nvPr>
        </p:nvSpPr>
        <p:spPr/>
        <p:txBody>
          <a:bodyPr/>
          <a:lstStyle/>
          <a:p>
            <a:endParaRPr lang="en-US" altLang="zh-CN" dirty="0"/>
          </a:p>
          <a:p>
            <a:endParaRPr lang="en-US" altLang="zh-CN" dirty="0"/>
          </a:p>
          <a:p>
            <a:endParaRPr lang="en-US" altLang="zh-CN" dirty="0"/>
          </a:p>
          <a:p>
            <a:endParaRPr lang="en-US" altLang="zh-CN" dirty="0"/>
          </a:p>
          <a:p>
            <a:endParaRPr lang="zh-CN" altLang="en-US" dirty="0"/>
          </a:p>
        </p:txBody>
      </p:sp>
      <p:sp>
        <p:nvSpPr>
          <p:cNvPr id="6" name="Rectangle 2">
            <a:extLst>
              <a:ext uri="{FF2B5EF4-FFF2-40B4-BE49-F238E27FC236}">
                <a16:creationId xmlns:a16="http://schemas.microsoft.com/office/drawing/2014/main" id="{3841EC6F-2F0B-4F1F-80EB-4DDA311FA45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矩形 11">
            <a:extLst>
              <a:ext uri="{FF2B5EF4-FFF2-40B4-BE49-F238E27FC236}">
                <a16:creationId xmlns:a16="http://schemas.microsoft.com/office/drawing/2014/main" id="{1E3E88B0-7AA0-4ADE-B52C-4F0BDA3CC588}"/>
              </a:ext>
            </a:extLst>
          </p:cNvPr>
          <p:cNvSpPr/>
          <p:nvPr/>
        </p:nvSpPr>
        <p:spPr>
          <a:xfrm>
            <a:off x="1148860" y="1152145"/>
            <a:ext cx="10234247" cy="1333250"/>
          </a:xfrm>
          <a:prstGeom prst="rect">
            <a:avLst/>
          </a:prstGeom>
        </p:spPr>
        <p:txBody>
          <a:bodyPr wrap="square">
            <a:spAutoFit/>
          </a:bodyPr>
          <a:lstStyle/>
          <a:p>
            <a:pPr>
              <a:lnSpc>
                <a:spcPct val="115000"/>
              </a:lnSpc>
            </a:pPr>
            <a:r>
              <a:rPr lang="en-US" altLang="zh-CN" sz="2400" b="1" dirty="0">
                <a:latin typeface="Times New Roman" panose="02020603050405020304" pitchFamily="18" charset="0"/>
                <a:ea typeface="华文中宋" panose="02010600040101010101" pitchFamily="2" charset="-122"/>
              </a:rPr>
              <a:t>I</a:t>
            </a:r>
            <a:r>
              <a:rPr lang="en-US" altLang="zh-CN" sz="2400" b="1" baseline="30000" dirty="0">
                <a:latin typeface="Times New Roman" panose="02020603050405020304" pitchFamily="18" charset="0"/>
                <a:ea typeface="华文中宋" panose="02010600040101010101" pitchFamily="2" charset="-122"/>
              </a:rPr>
              <a:t>2</a:t>
            </a:r>
            <a:r>
              <a:rPr lang="en-US" altLang="zh-CN" sz="2400" b="1" dirty="0">
                <a:latin typeface="Times New Roman" panose="02020603050405020304" pitchFamily="18" charset="0"/>
                <a:ea typeface="华文中宋" panose="02010600040101010101" pitchFamily="2" charset="-122"/>
              </a:rPr>
              <a:t>C</a:t>
            </a:r>
            <a:r>
              <a:rPr lang="zh-CN" altLang="en-US" sz="2400" b="1" dirty="0">
                <a:latin typeface="Times New Roman" panose="02020603050405020304" pitchFamily="18" charset="0"/>
                <a:ea typeface="华文中宋" panose="02010600040101010101" pitchFamily="2" charset="-122"/>
              </a:rPr>
              <a:t>总线进行数据传送时，</a:t>
            </a:r>
            <a:r>
              <a:rPr lang="zh-CN" altLang="en-US" sz="2400" b="1" dirty="0">
                <a:solidFill>
                  <a:srgbClr val="FF0000"/>
                </a:solidFill>
                <a:latin typeface="Times New Roman" panose="02020603050405020304" pitchFamily="18" charset="0"/>
                <a:ea typeface="华文中宋" panose="02010600040101010101" pitchFamily="2" charset="-122"/>
              </a:rPr>
              <a:t>时钟信号为高电平期间，数据线上的数据必须保持稳定</a:t>
            </a:r>
            <a:r>
              <a:rPr lang="zh-CN" altLang="en-US" sz="2400" b="1" dirty="0">
                <a:latin typeface="Times New Roman" panose="02020603050405020304" pitchFamily="18" charset="0"/>
                <a:ea typeface="华文中宋" panose="02010600040101010101" pitchFamily="2" charset="-122"/>
              </a:rPr>
              <a:t>，</a:t>
            </a:r>
            <a:r>
              <a:rPr lang="zh-CN" altLang="en-US" sz="2400" b="1" dirty="0">
                <a:solidFill>
                  <a:schemeClr val="accent2"/>
                </a:solidFill>
                <a:latin typeface="Times New Roman" panose="02020603050405020304" pitchFamily="18" charset="0"/>
                <a:ea typeface="华文中宋" panose="02010600040101010101" pitchFamily="2" charset="-122"/>
              </a:rPr>
              <a:t>只有在时钟线上的信号为低电平期间，数据线上的高电平或低电平状态才允许变化</a:t>
            </a:r>
            <a:r>
              <a:rPr lang="zh-CN" altLang="en-US" sz="2400" b="1" dirty="0">
                <a:latin typeface="Times New Roman" panose="02020603050405020304" pitchFamily="18" charset="0"/>
                <a:ea typeface="华文中宋" panose="02010600040101010101" pitchFamily="2" charset="-122"/>
              </a:rPr>
              <a:t>。</a:t>
            </a:r>
          </a:p>
        </p:txBody>
      </p:sp>
      <p:pic>
        <p:nvPicPr>
          <p:cNvPr id="13" name="Picture 15">
            <a:extLst>
              <a:ext uri="{FF2B5EF4-FFF2-40B4-BE49-F238E27FC236}">
                <a16:creationId xmlns:a16="http://schemas.microsoft.com/office/drawing/2014/main" id="{36C340FC-E27B-434D-A446-7316DD0F24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533" y="2831460"/>
            <a:ext cx="8481155" cy="298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247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6</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起始和终止信号</a:t>
            </a:r>
            <a:endParaRPr lang="zh-CN" altLang="en-US" dirty="0"/>
          </a:p>
        </p:txBody>
      </p:sp>
      <p:sp>
        <p:nvSpPr>
          <p:cNvPr id="6" name="Rectangle 2">
            <a:extLst>
              <a:ext uri="{FF2B5EF4-FFF2-40B4-BE49-F238E27FC236}">
                <a16:creationId xmlns:a16="http://schemas.microsoft.com/office/drawing/2014/main" id="{8F812C0F-5E99-48F1-918F-50CC5ADD9459}"/>
              </a:ext>
            </a:extLst>
          </p:cNvPr>
          <p:cNvSpPr txBox="1">
            <a:spLocks noChangeArrowheads="1"/>
          </p:cNvSpPr>
          <p:nvPr/>
        </p:nvSpPr>
        <p:spPr bwMode="auto">
          <a:xfrm>
            <a:off x="1715844" y="1131095"/>
            <a:ext cx="47529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pPr>
            <a:endParaRPr lang="zh-CN" altLang="en-US" sz="2100" b="1" dirty="0">
              <a:latin typeface="Times New Roman" panose="02020603050405020304" pitchFamily="18" charset="0"/>
              <a:ea typeface="华文中宋" panose="02010600040101010101" pitchFamily="2" charset="-122"/>
            </a:endParaRPr>
          </a:p>
        </p:txBody>
      </p:sp>
      <p:sp>
        <p:nvSpPr>
          <p:cNvPr id="7" name="Rectangle 7">
            <a:extLst>
              <a:ext uri="{FF2B5EF4-FFF2-40B4-BE49-F238E27FC236}">
                <a16:creationId xmlns:a16="http://schemas.microsoft.com/office/drawing/2014/main" id="{A46A3399-E2E7-49B4-A17A-82D142531BEB}"/>
              </a:ext>
            </a:extLst>
          </p:cNvPr>
          <p:cNvSpPr>
            <a:spLocks noChangeArrowheads="1"/>
          </p:cNvSpPr>
          <p:nvPr/>
        </p:nvSpPr>
        <p:spPr bwMode="auto">
          <a:xfrm>
            <a:off x="1500189" y="937277"/>
            <a:ext cx="9453496"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None/>
            </a:pPr>
            <a:r>
              <a:rPr lang="en-US" altLang="zh-CN" sz="2800" b="1" dirty="0">
                <a:latin typeface="Times New Roman" panose="02020603050405020304" pitchFamily="18" charset="0"/>
                <a:ea typeface="华文中宋" panose="02010600040101010101" pitchFamily="2" charset="-122"/>
              </a:rPr>
              <a:t>        </a:t>
            </a:r>
            <a:r>
              <a:rPr lang="en-US" altLang="zh-CN" sz="2800" b="1" dirty="0">
                <a:solidFill>
                  <a:schemeClr val="accent2"/>
                </a:solidFill>
                <a:latin typeface="Times New Roman" panose="02020603050405020304" pitchFamily="18" charset="0"/>
                <a:ea typeface="华文中宋" panose="02010600040101010101" pitchFamily="2" charset="-122"/>
              </a:rPr>
              <a:t>SCL</a:t>
            </a:r>
            <a:r>
              <a:rPr lang="zh-CN" altLang="en-US" sz="2800" b="1" dirty="0">
                <a:solidFill>
                  <a:schemeClr val="accent2"/>
                </a:solidFill>
                <a:latin typeface="Times New Roman" panose="02020603050405020304" pitchFamily="18" charset="0"/>
                <a:ea typeface="华文中宋" panose="02010600040101010101" pitchFamily="2" charset="-122"/>
              </a:rPr>
              <a:t>线为高电平期间，</a:t>
            </a:r>
            <a:r>
              <a:rPr lang="en-US" altLang="zh-CN" sz="2800" b="1" dirty="0">
                <a:solidFill>
                  <a:schemeClr val="accent2"/>
                </a:solidFill>
                <a:latin typeface="Times New Roman" panose="02020603050405020304" pitchFamily="18" charset="0"/>
                <a:ea typeface="华文中宋" panose="02010600040101010101" pitchFamily="2" charset="-122"/>
              </a:rPr>
              <a:t>SDA</a:t>
            </a:r>
            <a:r>
              <a:rPr lang="zh-CN" altLang="en-US" sz="2800" b="1" dirty="0">
                <a:solidFill>
                  <a:schemeClr val="accent2"/>
                </a:solidFill>
                <a:latin typeface="Times New Roman" panose="02020603050405020304" pitchFamily="18" charset="0"/>
                <a:ea typeface="华文中宋" panose="02010600040101010101" pitchFamily="2" charset="-122"/>
              </a:rPr>
              <a:t>线由高电平向低电平的变化表示起始信号</a:t>
            </a:r>
            <a:r>
              <a:rPr lang="zh-CN" altLang="en-US" sz="2800" b="1" dirty="0">
                <a:latin typeface="Times New Roman" panose="02020603050405020304" pitchFamily="18" charset="0"/>
                <a:ea typeface="华文中宋" panose="02010600040101010101" pitchFamily="2" charset="-122"/>
              </a:rPr>
              <a:t>；</a:t>
            </a:r>
            <a:r>
              <a:rPr lang="en-US" altLang="zh-CN" sz="2800" b="1" dirty="0">
                <a:solidFill>
                  <a:srgbClr val="0000FF"/>
                </a:solidFill>
                <a:latin typeface="Times New Roman" panose="02020603050405020304" pitchFamily="18" charset="0"/>
                <a:ea typeface="华文中宋" panose="02010600040101010101" pitchFamily="2" charset="-122"/>
              </a:rPr>
              <a:t>SCL</a:t>
            </a:r>
            <a:r>
              <a:rPr lang="zh-CN" altLang="en-US" sz="2800" b="1" dirty="0">
                <a:solidFill>
                  <a:srgbClr val="0000FF"/>
                </a:solidFill>
                <a:latin typeface="Times New Roman" panose="02020603050405020304" pitchFamily="18" charset="0"/>
                <a:ea typeface="华文中宋" panose="02010600040101010101" pitchFamily="2" charset="-122"/>
              </a:rPr>
              <a:t>线为高电平期间，</a:t>
            </a:r>
            <a:r>
              <a:rPr lang="en-US" altLang="zh-CN" sz="2800" b="1" dirty="0">
                <a:solidFill>
                  <a:srgbClr val="0000FF"/>
                </a:solidFill>
                <a:latin typeface="Times New Roman" panose="02020603050405020304" pitchFamily="18" charset="0"/>
                <a:ea typeface="华文中宋" panose="02010600040101010101" pitchFamily="2" charset="-122"/>
              </a:rPr>
              <a:t>SDA</a:t>
            </a:r>
            <a:r>
              <a:rPr lang="zh-CN" altLang="en-US" sz="2800" b="1" dirty="0">
                <a:solidFill>
                  <a:srgbClr val="0000FF"/>
                </a:solidFill>
                <a:latin typeface="Times New Roman" panose="02020603050405020304" pitchFamily="18" charset="0"/>
                <a:ea typeface="华文中宋" panose="02010600040101010101" pitchFamily="2" charset="-122"/>
              </a:rPr>
              <a:t>线由低电平向高电平的变化表示终止信号</a:t>
            </a:r>
            <a:r>
              <a:rPr lang="zh-CN" altLang="en-US" sz="2800" b="1" dirty="0">
                <a:latin typeface="Times New Roman" panose="02020603050405020304" pitchFamily="18" charset="0"/>
                <a:ea typeface="华文中宋" panose="02010600040101010101" pitchFamily="2" charset="-122"/>
              </a:rPr>
              <a:t>。  </a:t>
            </a:r>
          </a:p>
        </p:txBody>
      </p:sp>
      <p:pic>
        <p:nvPicPr>
          <p:cNvPr id="8" name="Picture 14">
            <a:extLst>
              <a:ext uri="{FF2B5EF4-FFF2-40B4-BE49-F238E27FC236}">
                <a16:creationId xmlns:a16="http://schemas.microsoft.com/office/drawing/2014/main" id="{9E691432-57EA-4135-853D-F8720BA6D1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402" y="2436616"/>
            <a:ext cx="7561262" cy="244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a:extLst>
              <a:ext uri="{FF2B5EF4-FFF2-40B4-BE49-F238E27FC236}">
                <a16:creationId xmlns:a16="http://schemas.microsoft.com/office/drawing/2014/main" id="{530AA3B0-2274-41FE-A5BE-95BF4EC0C776}"/>
              </a:ext>
            </a:extLst>
          </p:cNvPr>
          <p:cNvSpPr>
            <a:spLocks noChangeArrowheads="1"/>
          </p:cNvSpPr>
          <p:nvPr/>
        </p:nvSpPr>
        <p:spPr bwMode="auto">
          <a:xfrm>
            <a:off x="2104568" y="4966616"/>
            <a:ext cx="8849117" cy="95410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r>
              <a:rPr kumimoji="1" lang="en-US" altLang="zh-CN" sz="2800" b="1" dirty="0">
                <a:latin typeface="Times New Roman" panose="02020603050405020304" pitchFamily="18" charset="0"/>
                <a:ea typeface="华文中宋" panose="02010600040101010101" pitchFamily="2" charset="-122"/>
              </a:rPr>
              <a:t>         I</a:t>
            </a:r>
            <a:r>
              <a:rPr kumimoji="1" lang="en-US" altLang="zh-CN" sz="2800" b="1" baseline="30000" dirty="0">
                <a:latin typeface="Times New Roman" panose="02020603050405020304" pitchFamily="18" charset="0"/>
                <a:ea typeface="华文中宋" panose="02010600040101010101" pitchFamily="2" charset="-122"/>
              </a:rPr>
              <a:t>2</a:t>
            </a:r>
            <a:r>
              <a:rPr kumimoji="1" lang="en-US" altLang="zh-CN" sz="2800" b="1" dirty="0">
                <a:latin typeface="Times New Roman" panose="02020603050405020304" pitchFamily="18" charset="0"/>
                <a:ea typeface="华文中宋" panose="02010600040101010101" pitchFamily="2" charset="-122"/>
              </a:rPr>
              <a:t>C</a:t>
            </a:r>
            <a:r>
              <a:rPr kumimoji="1" lang="zh-CN" altLang="en-US" sz="2800" b="1" dirty="0">
                <a:latin typeface="Times New Roman" panose="02020603050405020304" pitchFamily="18" charset="0"/>
                <a:ea typeface="华文中宋" panose="02010600040101010101" pitchFamily="2" charset="-122"/>
              </a:rPr>
              <a:t>总线中唯一违反上述数据有效性的是被定义为</a:t>
            </a:r>
            <a:r>
              <a:rPr kumimoji="1" lang="zh-CN" altLang="en-US" sz="2800" b="1" dirty="0">
                <a:solidFill>
                  <a:srgbClr val="FF0000"/>
                </a:solidFill>
                <a:latin typeface="Times New Roman" panose="02020603050405020304" pitchFamily="18" charset="0"/>
                <a:ea typeface="华文中宋" panose="02010600040101010101" pitchFamily="2" charset="-122"/>
              </a:rPr>
              <a:t>起始（</a:t>
            </a:r>
            <a:r>
              <a:rPr kumimoji="1" lang="en-US" altLang="zh-CN" sz="2800" b="1" dirty="0">
                <a:solidFill>
                  <a:srgbClr val="FF0000"/>
                </a:solidFill>
                <a:latin typeface="Times New Roman" panose="02020603050405020304" pitchFamily="18" charset="0"/>
                <a:ea typeface="华文中宋" panose="02010600040101010101" pitchFamily="2" charset="-122"/>
              </a:rPr>
              <a:t>S</a:t>
            </a:r>
            <a:r>
              <a:rPr kumimoji="1" lang="zh-CN" altLang="en-US" sz="2800" b="1" dirty="0">
                <a:solidFill>
                  <a:srgbClr val="FF0000"/>
                </a:solidFill>
                <a:latin typeface="Times New Roman" panose="02020603050405020304" pitchFamily="18" charset="0"/>
                <a:ea typeface="华文中宋" panose="02010600040101010101" pitchFamily="2" charset="-122"/>
              </a:rPr>
              <a:t>）和停止（</a:t>
            </a:r>
            <a:r>
              <a:rPr kumimoji="1" lang="en-US" altLang="zh-CN" sz="2800" b="1" dirty="0">
                <a:solidFill>
                  <a:srgbClr val="FF0000"/>
                </a:solidFill>
                <a:latin typeface="Times New Roman" panose="02020603050405020304" pitchFamily="18" charset="0"/>
                <a:ea typeface="华文中宋" panose="02010600040101010101" pitchFamily="2" charset="-122"/>
              </a:rPr>
              <a:t>P</a:t>
            </a:r>
            <a:r>
              <a:rPr kumimoji="1" lang="zh-CN" altLang="en-US" sz="2800" b="1" dirty="0">
                <a:solidFill>
                  <a:srgbClr val="FF0000"/>
                </a:solidFill>
                <a:latin typeface="Times New Roman" panose="02020603050405020304" pitchFamily="18" charset="0"/>
                <a:ea typeface="华文中宋" panose="02010600040101010101" pitchFamily="2" charset="-122"/>
              </a:rPr>
              <a:t>）</a:t>
            </a:r>
            <a:r>
              <a:rPr kumimoji="1" lang="zh-CN" altLang="en-US" sz="2800" b="1" dirty="0">
                <a:latin typeface="Times New Roman" panose="02020603050405020304" pitchFamily="18" charset="0"/>
                <a:ea typeface="华文中宋" panose="02010600040101010101" pitchFamily="2" charset="-122"/>
              </a:rPr>
              <a:t>条件。 </a:t>
            </a:r>
          </a:p>
        </p:txBody>
      </p:sp>
    </p:spTree>
    <p:extLst>
      <p:ext uri="{BB962C8B-B14F-4D97-AF65-F5344CB8AC3E}">
        <p14:creationId xmlns:p14="http://schemas.microsoft.com/office/powerpoint/2010/main" val="644539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7</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华文中宋" panose="02010600040101010101" pitchFamily="2" charset="-122"/>
                <a:ea typeface="华文中宋" panose="02010600040101010101" pitchFamily="2" charset="-122"/>
              </a:rPr>
              <a:t>起始和终止信号</a:t>
            </a:r>
            <a:endParaRPr lang="zh-CN" altLang="en-US" dirty="0"/>
          </a:p>
        </p:txBody>
      </p:sp>
      <p:sp>
        <p:nvSpPr>
          <p:cNvPr id="6" name="Rectangle 2">
            <a:extLst>
              <a:ext uri="{FF2B5EF4-FFF2-40B4-BE49-F238E27FC236}">
                <a16:creationId xmlns:a16="http://schemas.microsoft.com/office/drawing/2014/main" id="{91D01321-4465-44E5-82B5-D6C74CA4E557}"/>
              </a:ext>
            </a:extLst>
          </p:cNvPr>
          <p:cNvSpPr txBox="1">
            <a:spLocks noChangeArrowheads="1"/>
          </p:cNvSpPr>
          <p:nvPr/>
        </p:nvSpPr>
        <p:spPr bwMode="auto">
          <a:xfrm>
            <a:off x="2018762" y="1041205"/>
            <a:ext cx="9347738"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pPr>
            <a:r>
              <a:rPr lang="zh-CN" altLang="en-US" sz="3200" b="1" dirty="0">
                <a:latin typeface="华文中宋" panose="02010600040101010101" pitchFamily="2" charset="-122"/>
                <a:ea typeface="华文中宋" panose="02010600040101010101" pitchFamily="2" charset="-122"/>
              </a:rPr>
              <a:t>起始和终止信号都是由主机发出的。</a:t>
            </a:r>
          </a:p>
          <a:p>
            <a:pPr>
              <a:lnSpc>
                <a:spcPct val="115000"/>
              </a:lnSpc>
              <a:buFont typeface="Wingdings" panose="05000000000000000000" pitchFamily="2" charset="2"/>
              <a:buChar char="Ø"/>
            </a:pPr>
            <a:r>
              <a:rPr lang="zh-CN" altLang="en-US" sz="3200" b="1" dirty="0">
                <a:solidFill>
                  <a:schemeClr val="accent2"/>
                </a:solidFill>
                <a:latin typeface="华文中宋" panose="02010600040101010101" pitchFamily="2" charset="-122"/>
                <a:ea typeface="华文中宋" panose="02010600040101010101" pitchFamily="2" charset="-122"/>
              </a:rPr>
              <a:t>在起始信号产生后，总线就处于被占用的状态</a:t>
            </a:r>
            <a:r>
              <a:rPr lang="zh-CN" altLang="en-US" sz="3200" b="1" dirty="0">
                <a:latin typeface="华文中宋" panose="02010600040101010101" pitchFamily="2" charset="-122"/>
                <a:ea typeface="华文中宋" panose="02010600040101010101" pitchFamily="2" charset="-122"/>
              </a:rPr>
              <a:t>；</a:t>
            </a:r>
          </a:p>
          <a:p>
            <a:pPr>
              <a:lnSpc>
                <a:spcPct val="115000"/>
              </a:lnSpc>
              <a:buFont typeface="Wingdings" panose="05000000000000000000" pitchFamily="2" charset="2"/>
              <a:buChar char="Ø"/>
            </a:pPr>
            <a:r>
              <a:rPr lang="zh-CN" altLang="en-US" sz="3200" b="1" dirty="0">
                <a:solidFill>
                  <a:srgbClr val="0000FF"/>
                </a:solidFill>
                <a:latin typeface="华文中宋" panose="02010600040101010101" pitchFamily="2" charset="-122"/>
                <a:ea typeface="华文中宋" panose="02010600040101010101" pitchFamily="2" charset="-122"/>
              </a:rPr>
              <a:t>在终止信号产生后，总线就处于空闲状态。</a:t>
            </a:r>
          </a:p>
        </p:txBody>
      </p:sp>
      <p:sp>
        <p:nvSpPr>
          <p:cNvPr id="7" name="Rectangle 6">
            <a:extLst>
              <a:ext uri="{FF2B5EF4-FFF2-40B4-BE49-F238E27FC236}">
                <a16:creationId xmlns:a16="http://schemas.microsoft.com/office/drawing/2014/main" id="{C3FD4028-E011-4E84-8702-CC3DC8689A21}"/>
              </a:ext>
            </a:extLst>
          </p:cNvPr>
          <p:cNvSpPr>
            <a:spLocks noChangeArrowheads="1"/>
          </p:cNvSpPr>
          <p:nvPr/>
        </p:nvSpPr>
        <p:spPr bwMode="auto">
          <a:xfrm>
            <a:off x="1731423" y="3164829"/>
            <a:ext cx="9857261"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258763">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5000"/>
              </a:lnSpc>
              <a:buClr>
                <a:schemeClr val="folHlink"/>
              </a:buClr>
              <a:buSzTx/>
              <a:buFont typeface="Wingdings" panose="05000000000000000000" pitchFamily="2" charset="2"/>
              <a:buNone/>
            </a:pPr>
            <a:r>
              <a:rPr lang="zh-CN" altLang="en-US" sz="2800" b="1" dirty="0">
                <a:latin typeface="Times New Roman" panose="02020603050405020304" pitchFamily="18" charset="0"/>
                <a:ea typeface="华文中宋" panose="02010600040101010101" pitchFamily="2" charset="-122"/>
              </a:rPr>
              <a:t>连接到</a:t>
            </a:r>
            <a:r>
              <a:rPr lang="en-US" altLang="zh-CN" sz="2800" b="1" dirty="0">
                <a:latin typeface="Times New Roman" panose="02020603050405020304" pitchFamily="18" charset="0"/>
                <a:ea typeface="华文中宋" panose="02010600040101010101" pitchFamily="2" charset="-122"/>
              </a:rPr>
              <a:t>I</a:t>
            </a:r>
            <a:r>
              <a:rPr lang="en-US" altLang="zh-CN" sz="2800" b="1" baseline="30000" dirty="0">
                <a:latin typeface="Times New Roman" panose="02020603050405020304" pitchFamily="18" charset="0"/>
                <a:ea typeface="华文中宋" panose="02010600040101010101" pitchFamily="2" charset="-122"/>
              </a:rPr>
              <a:t>2</a:t>
            </a:r>
            <a:r>
              <a:rPr lang="en-US" altLang="zh-CN" sz="2800" b="1" dirty="0">
                <a:latin typeface="Times New Roman" panose="02020603050405020304" pitchFamily="18" charset="0"/>
                <a:ea typeface="华文中宋" panose="02010600040101010101" pitchFamily="2" charset="-122"/>
              </a:rPr>
              <a:t>C</a:t>
            </a:r>
            <a:r>
              <a:rPr lang="zh-CN" altLang="en-US" sz="2800" b="1" dirty="0">
                <a:latin typeface="Times New Roman" panose="02020603050405020304" pitchFamily="18" charset="0"/>
                <a:ea typeface="华文中宋" panose="02010600040101010101" pitchFamily="2" charset="-122"/>
              </a:rPr>
              <a:t>总线上的器件</a:t>
            </a:r>
          </a:p>
          <a:p>
            <a:pPr>
              <a:lnSpc>
                <a:spcPct val="115000"/>
              </a:lnSpc>
              <a:buClr>
                <a:schemeClr val="folHlink"/>
              </a:buClr>
              <a:buSzTx/>
              <a:buFont typeface="Wingdings" panose="05000000000000000000" pitchFamily="2" charset="2"/>
              <a:buChar char="Ø"/>
            </a:pPr>
            <a:r>
              <a:rPr lang="zh-CN" altLang="en-US" sz="2800" b="1" dirty="0">
                <a:latin typeface="Times New Roman" panose="02020603050405020304" pitchFamily="18" charset="0"/>
                <a:ea typeface="华文中宋" panose="02010600040101010101" pitchFamily="2" charset="-122"/>
              </a:rPr>
              <a:t>若具有</a:t>
            </a:r>
            <a:r>
              <a:rPr lang="en-US" altLang="zh-CN" sz="2800" b="1" dirty="0">
                <a:latin typeface="Times New Roman" panose="02020603050405020304" pitchFamily="18" charset="0"/>
                <a:ea typeface="华文中宋" panose="02010600040101010101" pitchFamily="2" charset="-122"/>
              </a:rPr>
              <a:t>I</a:t>
            </a:r>
            <a:r>
              <a:rPr lang="en-US" altLang="zh-CN" sz="2800" b="1" baseline="30000" dirty="0">
                <a:latin typeface="Times New Roman" panose="02020603050405020304" pitchFamily="18" charset="0"/>
                <a:ea typeface="华文中宋" panose="02010600040101010101" pitchFamily="2" charset="-122"/>
              </a:rPr>
              <a:t>2</a:t>
            </a:r>
            <a:r>
              <a:rPr lang="en-US" altLang="zh-CN" sz="2800" b="1" dirty="0">
                <a:latin typeface="Times New Roman" panose="02020603050405020304" pitchFamily="18" charset="0"/>
                <a:ea typeface="华文中宋" panose="02010600040101010101" pitchFamily="2" charset="-122"/>
              </a:rPr>
              <a:t>C</a:t>
            </a:r>
            <a:r>
              <a:rPr lang="zh-CN" altLang="en-US" sz="2800" b="1" dirty="0">
                <a:latin typeface="Times New Roman" panose="02020603050405020304" pitchFamily="18" charset="0"/>
                <a:ea typeface="华文中宋" panose="02010600040101010101" pitchFamily="2" charset="-122"/>
              </a:rPr>
              <a:t>总线的硬件接口，则很容易检测到起始和终止信号。</a:t>
            </a:r>
          </a:p>
          <a:p>
            <a:pPr>
              <a:lnSpc>
                <a:spcPct val="115000"/>
              </a:lnSpc>
              <a:buClr>
                <a:schemeClr val="folHlink"/>
              </a:buClr>
              <a:buSzTx/>
              <a:buFont typeface="Wingdings" panose="05000000000000000000" pitchFamily="2" charset="2"/>
              <a:buChar char="Ø"/>
            </a:pPr>
            <a:r>
              <a:rPr lang="zh-CN" altLang="en-US" sz="2800" b="1" dirty="0">
                <a:latin typeface="Times New Roman" panose="02020603050405020304" pitchFamily="18" charset="0"/>
                <a:ea typeface="华文中宋" panose="02010600040101010101" pitchFamily="2" charset="-122"/>
              </a:rPr>
              <a:t> 对于不具备</a:t>
            </a:r>
            <a:r>
              <a:rPr lang="en-US" altLang="zh-CN" sz="2800" b="1" dirty="0">
                <a:latin typeface="Times New Roman" panose="02020603050405020304" pitchFamily="18" charset="0"/>
                <a:ea typeface="华文中宋" panose="02010600040101010101" pitchFamily="2" charset="-122"/>
              </a:rPr>
              <a:t>I</a:t>
            </a:r>
            <a:r>
              <a:rPr lang="en-US" altLang="zh-CN" sz="2800" b="1" baseline="30000" dirty="0">
                <a:latin typeface="Times New Roman" panose="02020603050405020304" pitchFamily="18" charset="0"/>
                <a:ea typeface="华文中宋" panose="02010600040101010101" pitchFamily="2" charset="-122"/>
              </a:rPr>
              <a:t>2</a:t>
            </a:r>
            <a:r>
              <a:rPr lang="en-US" altLang="zh-CN" sz="2800" b="1" dirty="0">
                <a:latin typeface="Times New Roman" panose="02020603050405020304" pitchFamily="18" charset="0"/>
                <a:ea typeface="华文中宋" panose="02010600040101010101" pitchFamily="2" charset="-122"/>
              </a:rPr>
              <a:t>C</a:t>
            </a:r>
            <a:r>
              <a:rPr lang="zh-CN" altLang="en-US" sz="2800" b="1" dirty="0">
                <a:latin typeface="Times New Roman" panose="02020603050405020304" pitchFamily="18" charset="0"/>
                <a:ea typeface="华文中宋" panose="02010600040101010101" pitchFamily="2" charset="-122"/>
              </a:rPr>
              <a:t>总线硬件接口的有些单片机来说，为了检测起始和终止信号，必须</a:t>
            </a:r>
            <a:r>
              <a:rPr lang="zh-CN" altLang="en-US" sz="2800" b="1" dirty="0">
                <a:solidFill>
                  <a:srgbClr val="FF0000"/>
                </a:solidFill>
                <a:latin typeface="Times New Roman" panose="02020603050405020304" pitchFamily="18" charset="0"/>
                <a:ea typeface="华文中宋" panose="02010600040101010101" pitchFamily="2" charset="-122"/>
              </a:rPr>
              <a:t>保证在每个时钟周期内对数据线</a:t>
            </a:r>
            <a:r>
              <a:rPr lang="en-US" altLang="zh-CN" sz="2800" b="1" dirty="0">
                <a:solidFill>
                  <a:srgbClr val="FF0000"/>
                </a:solidFill>
                <a:latin typeface="Times New Roman" panose="02020603050405020304" pitchFamily="18" charset="0"/>
                <a:ea typeface="华文中宋" panose="02010600040101010101" pitchFamily="2" charset="-122"/>
              </a:rPr>
              <a:t>SDA</a:t>
            </a:r>
            <a:r>
              <a:rPr lang="zh-CN" altLang="en-US" sz="2800" b="1" dirty="0">
                <a:solidFill>
                  <a:srgbClr val="FF0000"/>
                </a:solidFill>
                <a:latin typeface="Times New Roman" panose="02020603050405020304" pitchFamily="18" charset="0"/>
                <a:ea typeface="华文中宋" panose="02010600040101010101" pitchFamily="2" charset="-122"/>
              </a:rPr>
              <a:t>采样两次</a:t>
            </a:r>
            <a:r>
              <a:rPr lang="zh-CN" altLang="en-US" sz="2800" b="1" dirty="0">
                <a:latin typeface="Times New Roman" panose="02020603050405020304" pitchFamily="18" charset="0"/>
                <a:ea typeface="华文中宋" panose="02010600040101010101" pitchFamily="2" charset="-122"/>
              </a:rPr>
              <a:t>。  </a:t>
            </a:r>
          </a:p>
        </p:txBody>
      </p:sp>
    </p:spTree>
    <p:extLst>
      <p:ext uri="{BB962C8B-B14F-4D97-AF65-F5344CB8AC3E}">
        <p14:creationId xmlns:p14="http://schemas.microsoft.com/office/powerpoint/2010/main" val="289296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8</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数据传送格式</a:t>
            </a:r>
            <a:endParaRPr lang="zh-CN" altLang="en-US" dirty="0"/>
          </a:p>
        </p:txBody>
      </p:sp>
      <p:sp>
        <p:nvSpPr>
          <p:cNvPr id="5" name="内容占位符 4">
            <a:extLst>
              <a:ext uri="{FF2B5EF4-FFF2-40B4-BE49-F238E27FC236}">
                <a16:creationId xmlns:a16="http://schemas.microsoft.com/office/drawing/2014/main" id="{82CF507E-3D1E-4065-90BB-69BADB4ABE8F}"/>
              </a:ext>
            </a:extLst>
          </p:cNvPr>
          <p:cNvSpPr>
            <a:spLocks noGrp="1"/>
          </p:cNvSpPr>
          <p:nvPr>
            <p:ph idx="1"/>
          </p:nvPr>
        </p:nvSpPr>
        <p:spPr/>
        <p:txBody>
          <a:bodyPr/>
          <a:lstStyle/>
          <a:p>
            <a:r>
              <a:rPr lang="zh-CN" altLang="en-US" b="1" dirty="0">
                <a:latin typeface="Times New Roman" panose="02020603050405020304" pitchFamily="18" charset="0"/>
                <a:ea typeface="华文中宋" panose="02010600040101010101" pitchFamily="2" charset="-122"/>
              </a:rPr>
              <a:t>（</a:t>
            </a:r>
            <a:r>
              <a:rPr lang="en-US" altLang="zh-CN" b="1" dirty="0">
                <a:latin typeface="Times New Roman" panose="02020603050405020304" pitchFamily="18" charset="0"/>
                <a:ea typeface="华文中宋" panose="02010600040101010101" pitchFamily="2" charset="-122"/>
              </a:rPr>
              <a:t>1</a:t>
            </a:r>
            <a:r>
              <a:rPr lang="zh-CN" altLang="en-US" b="1" dirty="0">
                <a:latin typeface="Times New Roman" panose="02020603050405020304" pitchFamily="18" charset="0"/>
                <a:ea typeface="华文中宋" panose="02010600040101010101" pitchFamily="2" charset="-122"/>
              </a:rPr>
              <a:t>）字节传送与应答</a:t>
            </a:r>
          </a:p>
          <a:p>
            <a:endParaRPr lang="zh-CN" altLang="en-US" dirty="0"/>
          </a:p>
        </p:txBody>
      </p:sp>
      <p:sp>
        <p:nvSpPr>
          <p:cNvPr id="6" name="Text Box 17">
            <a:extLst>
              <a:ext uri="{FF2B5EF4-FFF2-40B4-BE49-F238E27FC236}">
                <a16:creationId xmlns:a16="http://schemas.microsoft.com/office/drawing/2014/main" id="{DCF55893-0759-4A9C-9188-60A0BCF356FB}"/>
              </a:ext>
            </a:extLst>
          </p:cNvPr>
          <p:cNvSpPr txBox="1">
            <a:spLocks noChangeArrowheads="1"/>
          </p:cNvSpPr>
          <p:nvPr/>
        </p:nvSpPr>
        <p:spPr bwMode="auto">
          <a:xfrm>
            <a:off x="1642668" y="1938033"/>
            <a:ext cx="9211469" cy="1604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82563" indent="258763">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5000"/>
              </a:lnSpc>
              <a:spcBef>
                <a:spcPct val="15000"/>
              </a:spcBef>
              <a:buClr>
                <a:schemeClr val="folHlink"/>
              </a:buClr>
              <a:buSzTx/>
              <a:buFont typeface="Wingdings" panose="05000000000000000000" pitchFamily="2" charset="2"/>
              <a:buChar char="Ø"/>
            </a:pPr>
            <a:r>
              <a:rPr lang="zh-CN" altLang="en-US" sz="2800" b="1" dirty="0">
                <a:latin typeface="Times New Roman" panose="02020603050405020304" pitchFamily="18" charset="0"/>
                <a:ea typeface="华文中宋" panose="02010600040101010101" pitchFamily="2" charset="-122"/>
              </a:rPr>
              <a:t>每一个字节必须保证是</a:t>
            </a:r>
            <a:r>
              <a:rPr lang="en-US" altLang="zh-CN" sz="2800" b="1" dirty="0">
                <a:solidFill>
                  <a:srgbClr val="FF0000"/>
                </a:solidFill>
                <a:latin typeface="Times New Roman" panose="02020603050405020304" pitchFamily="18" charset="0"/>
                <a:ea typeface="华文中宋" panose="02010600040101010101" pitchFamily="2" charset="-122"/>
              </a:rPr>
              <a:t>8</a:t>
            </a:r>
            <a:r>
              <a:rPr lang="zh-CN" altLang="en-US" sz="2800" b="1" dirty="0">
                <a:solidFill>
                  <a:srgbClr val="FF0000"/>
                </a:solidFill>
                <a:latin typeface="Times New Roman" panose="02020603050405020304" pitchFamily="18" charset="0"/>
                <a:ea typeface="华文中宋" panose="02010600040101010101" pitchFamily="2" charset="-122"/>
              </a:rPr>
              <a:t>位</a:t>
            </a:r>
            <a:r>
              <a:rPr lang="zh-CN" altLang="en-US" sz="2800" b="1" dirty="0">
                <a:latin typeface="Times New Roman" panose="02020603050405020304" pitchFamily="18" charset="0"/>
                <a:ea typeface="华文中宋" panose="02010600040101010101" pitchFamily="2" charset="-122"/>
              </a:rPr>
              <a:t>长度。</a:t>
            </a:r>
          </a:p>
          <a:p>
            <a:pPr eaLnBrk="1" hangingPunct="1">
              <a:lnSpc>
                <a:spcPct val="115000"/>
              </a:lnSpc>
              <a:spcBef>
                <a:spcPct val="15000"/>
              </a:spcBef>
              <a:buClr>
                <a:schemeClr val="folHlink"/>
              </a:buClr>
              <a:buSzTx/>
              <a:buFont typeface="Wingdings" panose="05000000000000000000" pitchFamily="2" charset="2"/>
              <a:buChar char="Ø"/>
            </a:pPr>
            <a:r>
              <a:rPr lang="zh-CN" altLang="en-US" sz="2800" b="1" dirty="0">
                <a:latin typeface="Times New Roman" panose="02020603050405020304" pitchFamily="18" charset="0"/>
                <a:ea typeface="华文中宋" panose="02010600040101010101" pitchFamily="2" charset="-122"/>
              </a:rPr>
              <a:t>数据传送时，</a:t>
            </a:r>
            <a:r>
              <a:rPr lang="zh-CN" altLang="en-US" sz="2800" b="1" dirty="0">
                <a:solidFill>
                  <a:schemeClr val="accent2"/>
                </a:solidFill>
                <a:latin typeface="Times New Roman" panose="02020603050405020304" pitchFamily="18" charset="0"/>
                <a:ea typeface="华文中宋" panose="02010600040101010101" pitchFamily="2" charset="-122"/>
              </a:rPr>
              <a:t>先传送最高位</a:t>
            </a:r>
            <a:r>
              <a:rPr lang="zh-CN" altLang="en-US" sz="2800" b="1" dirty="0">
                <a:latin typeface="Times New Roman" panose="02020603050405020304" pitchFamily="18" charset="0"/>
                <a:ea typeface="华文中宋" panose="02010600040101010101" pitchFamily="2" charset="-122"/>
              </a:rPr>
              <a:t>（</a:t>
            </a:r>
            <a:r>
              <a:rPr lang="en-US" altLang="zh-CN" sz="2800" b="1" dirty="0">
                <a:solidFill>
                  <a:schemeClr val="accent2"/>
                </a:solidFill>
                <a:latin typeface="Times New Roman" panose="02020603050405020304" pitchFamily="18" charset="0"/>
                <a:ea typeface="华文中宋" panose="02010600040101010101" pitchFamily="2" charset="-122"/>
              </a:rPr>
              <a:t>MSB</a:t>
            </a:r>
            <a:r>
              <a:rPr lang="zh-CN" altLang="en-US" sz="2800" b="1" dirty="0">
                <a:latin typeface="Times New Roman" panose="02020603050405020304" pitchFamily="18" charset="0"/>
                <a:ea typeface="华文中宋" panose="02010600040101010101" pitchFamily="2" charset="-122"/>
              </a:rPr>
              <a:t>），每一个被传送的字节后面都必须跟随</a:t>
            </a:r>
            <a:r>
              <a:rPr lang="zh-CN" altLang="en-US" sz="2800" b="1" dirty="0">
                <a:solidFill>
                  <a:srgbClr val="FF0000"/>
                </a:solidFill>
                <a:latin typeface="Times New Roman" panose="02020603050405020304" pitchFamily="18" charset="0"/>
                <a:ea typeface="华文中宋" panose="02010600040101010101" pitchFamily="2" charset="-122"/>
              </a:rPr>
              <a:t>一位应答位</a:t>
            </a:r>
            <a:r>
              <a:rPr lang="zh-CN" altLang="en-US" sz="2800" b="1" dirty="0">
                <a:latin typeface="Times New Roman" panose="02020603050405020304" pitchFamily="18" charset="0"/>
                <a:ea typeface="华文中宋" panose="02010600040101010101" pitchFamily="2" charset="-122"/>
              </a:rPr>
              <a:t>（即</a:t>
            </a:r>
            <a:r>
              <a:rPr lang="zh-CN" altLang="en-US" sz="2800" b="1" dirty="0">
                <a:solidFill>
                  <a:srgbClr val="0000FF"/>
                </a:solidFill>
                <a:latin typeface="Times New Roman" panose="02020603050405020304" pitchFamily="18" charset="0"/>
                <a:ea typeface="华文中宋" panose="02010600040101010101" pitchFamily="2" charset="-122"/>
              </a:rPr>
              <a:t>一帧共有</a:t>
            </a:r>
            <a:r>
              <a:rPr lang="en-US" altLang="zh-CN" sz="2800" b="1" dirty="0">
                <a:solidFill>
                  <a:srgbClr val="0000FF"/>
                </a:solidFill>
                <a:latin typeface="Times New Roman" panose="02020603050405020304" pitchFamily="18" charset="0"/>
                <a:ea typeface="华文中宋" panose="02010600040101010101" pitchFamily="2" charset="-122"/>
              </a:rPr>
              <a:t>9</a:t>
            </a:r>
            <a:r>
              <a:rPr lang="zh-CN" altLang="en-US" sz="2800" b="1" dirty="0">
                <a:solidFill>
                  <a:srgbClr val="0000FF"/>
                </a:solidFill>
                <a:latin typeface="Times New Roman" panose="02020603050405020304" pitchFamily="18" charset="0"/>
                <a:ea typeface="华文中宋" panose="02010600040101010101" pitchFamily="2" charset="-122"/>
              </a:rPr>
              <a:t>位</a:t>
            </a:r>
            <a:r>
              <a:rPr lang="zh-CN" altLang="en-US" sz="2800" b="1" dirty="0">
                <a:latin typeface="Times New Roman" panose="02020603050405020304" pitchFamily="18" charset="0"/>
                <a:ea typeface="华文中宋" panose="02010600040101010101" pitchFamily="2" charset="-122"/>
              </a:rPr>
              <a:t>）。 </a:t>
            </a:r>
          </a:p>
        </p:txBody>
      </p:sp>
      <p:pic>
        <p:nvPicPr>
          <p:cNvPr id="7" name="Picture 18">
            <a:extLst>
              <a:ext uri="{FF2B5EF4-FFF2-40B4-BE49-F238E27FC236}">
                <a16:creationId xmlns:a16="http://schemas.microsoft.com/office/drawing/2014/main" id="{1BB63B33-856E-48DF-AA83-F020793362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4113" y="3789364"/>
            <a:ext cx="7345362"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383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92ACA9E-1F43-4889-A28E-49D8861C99F6}"/>
              </a:ext>
            </a:extLst>
          </p:cNvPr>
          <p:cNvSpPr>
            <a:spLocks noGrp="1"/>
          </p:cNvSpPr>
          <p:nvPr>
            <p:ph type="sldNum" sz="quarter" idx="10"/>
          </p:nvPr>
        </p:nvSpPr>
        <p:spPr/>
        <p:txBody>
          <a:bodyPr/>
          <a:lstStyle/>
          <a:p>
            <a:pPr>
              <a:defRPr/>
            </a:pPr>
            <a:fld id="{6C09CB81-B489-4261-96BA-A6BFC1BAEA0B}" type="slidenum">
              <a:rPr lang="zh-CN" altLang="en-US" smtClean="0"/>
              <a:pPr>
                <a:defRPr/>
              </a:pPr>
              <a:t>9</a:t>
            </a:fld>
            <a:endParaRPr lang="zh-CN" altLang="en-US"/>
          </a:p>
        </p:txBody>
      </p:sp>
      <p:sp>
        <p:nvSpPr>
          <p:cNvPr id="3" name="日期占位符 2">
            <a:extLst>
              <a:ext uri="{FF2B5EF4-FFF2-40B4-BE49-F238E27FC236}">
                <a16:creationId xmlns:a16="http://schemas.microsoft.com/office/drawing/2014/main" id="{8103B559-0572-46C8-859B-50E36BA8BDD9}"/>
              </a:ext>
            </a:extLst>
          </p:cNvPr>
          <p:cNvSpPr>
            <a:spLocks noGrp="1"/>
          </p:cNvSpPr>
          <p:nvPr>
            <p:ph type="dt" sz="half" idx="11"/>
          </p:nvPr>
        </p:nvSpPr>
        <p:spPr/>
        <p:txBody>
          <a:bodyPr/>
          <a:lstStyle/>
          <a:p>
            <a:pPr>
              <a:defRPr/>
            </a:pPr>
            <a:fld id="{1B466B91-77CB-47DB-9BB0-7971E775762F}" type="datetime1">
              <a:rPr lang="zh-CN" altLang="en-US" smtClean="0"/>
              <a:t>2020/4/6</a:t>
            </a:fld>
            <a:endParaRPr lang="zh-CN" altLang="en-US"/>
          </a:p>
        </p:txBody>
      </p:sp>
      <p:sp>
        <p:nvSpPr>
          <p:cNvPr id="4" name="标题 3">
            <a:extLst>
              <a:ext uri="{FF2B5EF4-FFF2-40B4-BE49-F238E27FC236}">
                <a16:creationId xmlns:a16="http://schemas.microsoft.com/office/drawing/2014/main" id="{E6EDE006-1656-4B51-BB56-E0D13D925476}"/>
              </a:ext>
            </a:extLst>
          </p:cNvPr>
          <p:cNvSpPr>
            <a:spLocks noGrp="1"/>
          </p:cNvSpPr>
          <p:nvPr>
            <p:ph type="title"/>
          </p:nvPr>
        </p:nvSpPr>
        <p:spPr/>
        <p:txBody>
          <a:bodyPr/>
          <a:lstStyle/>
          <a:p>
            <a:r>
              <a:rPr lang="en-US" altLang="zh-CN" dirty="0"/>
              <a:t>2.</a:t>
            </a:r>
            <a:r>
              <a:rPr lang="zh-CN" altLang="en-US" dirty="0"/>
              <a:t> 工作时序</a:t>
            </a:r>
            <a:r>
              <a:rPr lang="en-US" altLang="zh-CN" dirty="0"/>
              <a:t>-</a:t>
            </a:r>
            <a:r>
              <a:rPr lang="zh-CN" altLang="en-US" dirty="0">
                <a:latin typeface="Times New Roman" panose="02020603050405020304" pitchFamily="18" charset="0"/>
                <a:ea typeface="华文中宋" panose="02010600040101010101" pitchFamily="2" charset="-122"/>
              </a:rPr>
              <a:t>数据传送格式 传送与应答</a:t>
            </a:r>
            <a:endParaRPr lang="zh-CN" altLang="en-US" dirty="0"/>
          </a:p>
        </p:txBody>
      </p:sp>
      <p:sp>
        <p:nvSpPr>
          <p:cNvPr id="6" name="Rectangle 2">
            <a:extLst>
              <a:ext uri="{FF2B5EF4-FFF2-40B4-BE49-F238E27FC236}">
                <a16:creationId xmlns:a16="http://schemas.microsoft.com/office/drawing/2014/main" id="{1B213288-EF6D-4E01-B21F-F98910CDEB69}"/>
              </a:ext>
            </a:extLst>
          </p:cNvPr>
          <p:cNvSpPr txBox="1">
            <a:spLocks noChangeArrowheads="1"/>
          </p:cNvSpPr>
          <p:nvPr/>
        </p:nvSpPr>
        <p:spPr bwMode="auto">
          <a:xfrm>
            <a:off x="1922464" y="1054101"/>
            <a:ext cx="9139236"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panose="020B0604020202020204" pitchFamily="34" charset="0"/>
              <a:buNone/>
              <a:defRPr kumimoji="1" sz="2800" kern="1200">
                <a:solidFill>
                  <a:schemeClr val="tx1"/>
                </a:solidFill>
                <a:latin typeface="+mn-lt"/>
                <a:ea typeface="+mn-ea"/>
                <a:cs typeface="等线" charset="0"/>
              </a:defRPr>
            </a:lvl1pPr>
            <a:lvl2pPr marL="457200" indent="0" algn="l" rtl="0" eaLnBrk="1" fontAlgn="base" hangingPunct="1">
              <a:lnSpc>
                <a:spcPct val="90000"/>
              </a:lnSpc>
              <a:spcBef>
                <a:spcPts val="500"/>
              </a:spcBef>
              <a:spcAft>
                <a:spcPct val="0"/>
              </a:spcAft>
              <a:buFont typeface="Arial" panose="020B0604020202020204" pitchFamily="34" charset="0"/>
              <a:buNone/>
              <a:defRPr kumimoji="1" sz="2400" kern="1200">
                <a:solidFill>
                  <a:schemeClr val="tx1"/>
                </a:solidFill>
                <a:latin typeface="+mn-lt"/>
                <a:ea typeface="+mn-ea"/>
                <a:cs typeface="等线"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等线"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4638" indent="-274638">
              <a:lnSpc>
                <a:spcPct val="110000"/>
              </a:lnSpc>
              <a:spcBef>
                <a:spcPct val="15000"/>
              </a:spcBef>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由于某种原因从机</a:t>
            </a:r>
            <a:r>
              <a:rPr lang="zh-CN" altLang="en-US" sz="2400" b="1" dirty="0">
                <a:solidFill>
                  <a:schemeClr val="accent2"/>
                </a:solidFill>
                <a:latin typeface="Times New Roman" panose="02020603050405020304" pitchFamily="18" charset="0"/>
                <a:ea typeface="华文中宋" panose="02010600040101010101" pitchFamily="2" charset="-122"/>
              </a:rPr>
              <a:t>不</a:t>
            </a:r>
            <a:r>
              <a:rPr lang="zh-CN" altLang="en-US" sz="2400" b="1" dirty="0">
                <a:latin typeface="Times New Roman" panose="02020603050405020304" pitchFamily="18" charset="0"/>
                <a:ea typeface="华文中宋" panose="02010600040101010101" pitchFamily="2" charset="-122"/>
              </a:rPr>
              <a:t>对主机寻址信号</a:t>
            </a:r>
            <a:r>
              <a:rPr lang="zh-CN" altLang="en-US" sz="2400" b="1" dirty="0">
                <a:solidFill>
                  <a:schemeClr val="accent2"/>
                </a:solidFill>
                <a:latin typeface="Times New Roman" panose="02020603050405020304" pitchFamily="18" charset="0"/>
                <a:ea typeface="华文中宋" panose="02010600040101010101" pitchFamily="2" charset="-122"/>
              </a:rPr>
              <a:t>应答</a:t>
            </a:r>
            <a:r>
              <a:rPr lang="zh-CN" altLang="en-US" sz="2400" b="1" dirty="0">
                <a:latin typeface="Times New Roman" panose="02020603050405020304" pitchFamily="18" charset="0"/>
                <a:ea typeface="华文中宋" panose="02010600040101010101" pitchFamily="2" charset="-122"/>
              </a:rPr>
              <a:t>时（如从机正在进行实时性的处理工作而无法接收总线上的数据），它</a:t>
            </a:r>
            <a:r>
              <a:rPr lang="zh-CN" altLang="en-US" sz="2400" b="1" dirty="0">
                <a:solidFill>
                  <a:schemeClr val="accent2"/>
                </a:solidFill>
                <a:latin typeface="Times New Roman" panose="02020603050405020304" pitchFamily="18" charset="0"/>
                <a:ea typeface="华文中宋" panose="02010600040101010101" pitchFamily="2" charset="-122"/>
              </a:rPr>
              <a:t>必须将数据线置于高电平</a:t>
            </a:r>
            <a:r>
              <a:rPr lang="zh-CN" altLang="en-US" sz="2400" b="1" dirty="0">
                <a:latin typeface="Times New Roman" panose="02020603050405020304" pitchFamily="18" charset="0"/>
                <a:ea typeface="华文中宋" panose="02010600040101010101" pitchFamily="2" charset="-122"/>
              </a:rPr>
              <a:t>，而由</a:t>
            </a:r>
            <a:r>
              <a:rPr lang="zh-CN" altLang="en-US" sz="2400" b="1" dirty="0">
                <a:solidFill>
                  <a:schemeClr val="accent2"/>
                </a:solidFill>
                <a:latin typeface="Times New Roman" panose="02020603050405020304" pitchFamily="18" charset="0"/>
                <a:ea typeface="华文中宋" panose="02010600040101010101" pitchFamily="2" charset="-122"/>
              </a:rPr>
              <a:t>主机产生一个终止信号以结束总线的数据传送</a:t>
            </a:r>
            <a:r>
              <a:rPr lang="zh-CN" altLang="en-US" sz="2400" b="1" dirty="0">
                <a:latin typeface="Times New Roman" panose="02020603050405020304" pitchFamily="18" charset="0"/>
                <a:ea typeface="华文中宋" panose="02010600040101010101" pitchFamily="2" charset="-122"/>
              </a:rPr>
              <a:t>。</a:t>
            </a:r>
          </a:p>
        </p:txBody>
      </p:sp>
      <p:sp>
        <p:nvSpPr>
          <p:cNvPr id="7" name="Rectangle 15">
            <a:extLst>
              <a:ext uri="{FF2B5EF4-FFF2-40B4-BE49-F238E27FC236}">
                <a16:creationId xmlns:a16="http://schemas.microsoft.com/office/drawing/2014/main" id="{77D66B25-E7D2-4AEA-A94B-610C0ADEB2B7}"/>
              </a:ext>
            </a:extLst>
          </p:cNvPr>
          <p:cNvSpPr>
            <a:spLocks noChangeArrowheads="1"/>
          </p:cNvSpPr>
          <p:nvPr/>
        </p:nvSpPr>
        <p:spPr bwMode="auto">
          <a:xfrm>
            <a:off x="1919289" y="2532259"/>
            <a:ext cx="8137525"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spcBef>
                <a:spcPct val="15000"/>
              </a:spcBef>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如果从机对主机进行了</a:t>
            </a:r>
            <a:r>
              <a:rPr lang="zh-CN" altLang="en-US" sz="2400" b="1" dirty="0">
                <a:solidFill>
                  <a:srgbClr val="0000FF"/>
                </a:solidFill>
                <a:latin typeface="Times New Roman" panose="02020603050405020304" pitchFamily="18" charset="0"/>
                <a:ea typeface="华文中宋" panose="02010600040101010101" pitchFamily="2" charset="-122"/>
              </a:rPr>
              <a:t>应答</a:t>
            </a:r>
            <a:r>
              <a:rPr lang="zh-CN" altLang="en-US" sz="2400" b="1" dirty="0">
                <a:latin typeface="Times New Roman" panose="02020603050405020304" pitchFamily="18" charset="0"/>
                <a:ea typeface="华文中宋" panose="02010600040101010101" pitchFamily="2" charset="-122"/>
              </a:rPr>
              <a:t>，但</a:t>
            </a:r>
            <a:r>
              <a:rPr lang="zh-CN" altLang="en-US" sz="2400" b="1" dirty="0">
                <a:solidFill>
                  <a:srgbClr val="0000FF"/>
                </a:solidFill>
                <a:latin typeface="Times New Roman" panose="02020603050405020304" pitchFamily="18" charset="0"/>
                <a:ea typeface="华文中宋" panose="02010600040101010101" pitchFamily="2" charset="-122"/>
              </a:rPr>
              <a:t>在数据传送一段时间后无法继续接收更多的数据</a:t>
            </a:r>
            <a:r>
              <a:rPr lang="zh-CN" altLang="en-US" sz="2400" b="1" dirty="0">
                <a:latin typeface="Times New Roman" panose="02020603050405020304" pitchFamily="18" charset="0"/>
                <a:ea typeface="华文中宋" panose="02010600040101010101" pitchFamily="2" charset="-122"/>
              </a:rPr>
              <a:t>时，从机可以通过对无法接收的第一个数据字节的“非应答”通知主机，</a:t>
            </a:r>
            <a:r>
              <a:rPr lang="zh-CN" altLang="en-US" sz="2400" b="1" dirty="0">
                <a:solidFill>
                  <a:srgbClr val="0000FF"/>
                </a:solidFill>
                <a:latin typeface="Times New Roman" panose="02020603050405020304" pitchFamily="18" charset="0"/>
                <a:ea typeface="华文中宋" panose="02010600040101010101" pitchFamily="2" charset="-122"/>
              </a:rPr>
              <a:t>主机则应发出终止信号以结束数据的继续传送</a:t>
            </a:r>
            <a:r>
              <a:rPr lang="zh-CN" altLang="en-US" sz="2400" b="1" dirty="0">
                <a:latin typeface="Times New Roman" panose="02020603050405020304" pitchFamily="18" charset="0"/>
                <a:ea typeface="华文中宋" panose="02010600040101010101" pitchFamily="2" charset="-122"/>
              </a:rPr>
              <a:t>。</a:t>
            </a:r>
          </a:p>
        </p:txBody>
      </p:sp>
      <p:sp>
        <p:nvSpPr>
          <p:cNvPr id="8" name="Rectangle 16">
            <a:extLst>
              <a:ext uri="{FF2B5EF4-FFF2-40B4-BE49-F238E27FC236}">
                <a16:creationId xmlns:a16="http://schemas.microsoft.com/office/drawing/2014/main" id="{4EA10C13-B268-40F8-A7D8-48E379C0523A}"/>
              </a:ext>
            </a:extLst>
          </p:cNvPr>
          <p:cNvSpPr>
            <a:spLocks noChangeArrowheads="1"/>
          </p:cNvSpPr>
          <p:nvPr/>
        </p:nvSpPr>
        <p:spPr bwMode="auto">
          <a:xfrm>
            <a:off x="2027237" y="4484689"/>
            <a:ext cx="813752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274638" indent="-274638">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lnSpc>
                <a:spcPct val="110000"/>
              </a:lnSpc>
              <a:spcBef>
                <a:spcPct val="15000"/>
              </a:spcBef>
              <a:buClr>
                <a:schemeClr val="folHlink"/>
              </a:buClr>
              <a:buSzTx/>
              <a:buFont typeface="Wingdings" panose="05000000000000000000" pitchFamily="2" charset="2"/>
              <a:buChar char="Ø"/>
            </a:pPr>
            <a:r>
              <a:rPr lang="zh-CN" altLang="en-US" sz="2400" b="1" dirty="0">
                <a:latin typeface="Times New Roman" panose="02020603050405020304" pitchFamily="18" charset="0"/>
                <a:ea typeface="华文中宋" panose="02010600040101010101" pitchFamily="2" charset="-122"/>
              </a:rPr>
              <a:t>当主机接收数据时，它收到最后一个数据字节后，必须向从机发出一个结束传送的信号。这个信号是由对从机的“非应答”来实现的。然后，从机释放</a:t>
            </a:r>
            <a:r>
              <a:rPr lang="en-US" altLang="zh-CN" sz="2400" b="1" dirty="0">
                <a:latin typeface="Times New Roman" panose="02020603050405020304" pitchFamily="18" charset="0"/>
                <a:ea typeface="华文中宋" panose="02010600040101010101" pitchFamily="2" charset="-122"/>
              </a:rPr>
              <a:t>SDA</a:t>
            </a:r>
            <a:r>
              <a:rPr lang="zh-CN" altLang="en-US" sz="2400" b="1" dirty="0">
                <a:latin typeface="Times New Roman" panose="02020603050405020304" pitchFamily="18" charset="0"/>
                <a:ea typeface="华文中宋" panose="02010600040101010101" pitchFamily="2" charset="-122"/>
              </a:rPr>
              <a:t>线，以允许主机产生终止信号。</a:t>
            </a:r>
          </a:p>
        </p:txBody>
      </p:sp>
    </p:spTree>
    <p:extLst>
      <p:ext uri="{BB962C8B-B14F-4D97-AF65-F5344CB8AC3E}">
        <p14:creationId xmlns:p14="http://schemas.microsoft.com/office/powerpoint/2010/main" val="3802751619"/>
      </p:ext>
    </p:extLst>
  </p:cSld>
  <p:clrMapOvr>
    <a:masterClrMapping/>
  </p:clrMapOvr>
</p:sld>
</file>

<file path=ppt/theme/theme1.xml><?xml version="1.0" encoding="utf-8"?>
<a:theme xmlns:a="http://schemas.openxmlformats.org/drawingml/2006/main" name="孙冬梅PPT母版_V6.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02C4C7"/>
        </a:soli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smtClean="0">
            <a:latin typeface="微软雅黑"/>
            <a:ea typeface="微软雅黑"/>
            <a:cs typeface="微软雅黑"/>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孙冬梅PPT母版_V6.0">
  <a:themeElements>
    <a:clrScheme name="蓝色​​">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02C4C7"/>
        </a:soli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smtClean="0">
            <a:latin typeface="微软雅黑"/>
            <a:ea typeface="微软雅黑"/>
            <a:cs typeface="微软雅黑"/>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孙冬梅PPT母版_V6.0</Template>
  <TotalTime>5546</TotalTime>
  <Words>2698</Words>
  <Application>Microsoft Office PowerPoint</Application>
  <PresentationFormat>宽屏</PresentationFormat>
  <Paragraphs>228</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30</vt:i4>
      </vt:variant>
    </vt:vector>
  </HeadingPairs>
  <TitlesOfParts>
    <vt:vector size="40" baseType="lpstr">
      <vt:lpstr>等线</vt:lpstr>
      <vt:lpstr>等线 Light</vt:lpstr>
      <vt:lpstr>华文中宋</vt:lpstr>
      <vt:lpstr>微软雅黑</vt:lpstr>
      <vt:lpstr>Arial</vt:lpstr>
      <vt:lpstr>Times New Roman</vt:lpstr>
      <vt:lpstr>Wingdings</vt:lpstr>
      <vt:lpstr>Wingdings 3</vt:lpstr>
      <vt:lpstr>孙冬梅PPT母版_V6.0</vt:lpstr>
      <vt:lpstr>1_孙冬梅PPT母版_V6.0</vt:lpstr>
      <vt:lpstr>嵌入式系统 – 总线接口</vt:lpstr>
      <vt:lpstr>第四讲  I2C</vt:lpstr>
      <vt:lpstr>1. 硬件结构</vt:lpstr>
      <vt:lpstr>1. 硬件结构</vt:lpstr>
      <vt:lpstr>2. 工作时序-数据位的有效性规定</vt:lpstr>
      <vt:lpstr>2. 工作时序-起始和终止信号</vt:lpstr>
      <vt:lpstr>2. 工作时序-起始和终止信号</vt:lpstr>
      <vt:lpstr>2. 工作时序-数据传送格式</vt:lpstr>
      <vt:lpstr>2. 工作时序-数据传送格式 传送与应答</vt:lpstr>
      <vt:lpstr>2. 工作时序-数据传送格式 数据帧格式</vt:lpstr>
      <vt:lpstr>2. 工作时序-数据传送格式 数据帧格式</vt:lpstr>
      <vt:lpstr>2. 工作时序-数据传送格式 数据帧格式</vt:lpstr>
      <vt:lpstr>2. 工作时序-总线的寻址</vt:lpstr>
      <vt:lpstr>2. 工作时序-总线的寻址</vt:lpstr>
      <vt:lpstr>2. 工作时序-总线的寻址</vt:lpstr>
      <vt:lpstr>2. 工作时序-总线的寻址</vt:lpstr>
      <vt:lpstr>2. 工作时序-总线的寻址</vt:lpstr>
      <vt:lpstr>2. 工作时序-总线的寻址</vt:lpstr>
      <vt:lpstr>2. 工作时序-总线的寻址</vt:lpstr>
      <vt:lpstr>3. I2C总线仲裁与时钟发生</vt:lpstr>
      <vt:lpstr>3. I2C总线仲裁与时钟发生</vt:lpstr>
      <vt:lpstr>3. I2C总线仲裁与时钟发生</vt:lpstr>
      <vt:lpstr>3. I2C总线仲裁与时钟发生</vt:lpstr>
      <vt:lpstr>3. I2C总线仲裁与时钟发生</vt:lpstr>
      <vt:lpstr>3. I2C总线仲裁与时钟发生</vt:lpstr>
      <vt:lpstr>3. I2C总线仲裁与时钟发生</vt:lpstr>
      <vt:lpstr>3. I2C总线仲裁与时钟发生</vt:lpstr>
      <vt:lpstr>3. I2C总线仲裁与时钟发生</vt:lpstr>
      <vt:lpstr>4.实例演示</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基于龙芯-RTThread 网络编程及应用</dc:title>
  <dc:creator>孙 冬梅</dc:creator>
  <cp:lastModifiedBy>孙 冬梅</cp:lastModifiedBy>
  <cp:revision>746</cp:revision>
  <cp:lastPrinted>2019-06-21T01:02:15Z</cp:lastPrinted>
  <dcterms:created xsi:type="dcterms:W3CDTF">2019-05-27T01:44:11Z</dcterms:created>
  <dcterms:modified xsi:type="dcterms:W3CDTF">2020-04-06T12:12:39Z</dcterms:modified>
</cp:coreProperties>
</file>