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20"/>
  </p:notesMasterIdLst>
  <p:sldIdLst>
    <p:sldId id="256" r:id="rId3"/>
    <p:sldId id="273" r:id="rId4"/>
    <p:sldId id="278" r:id="rId5"/>
    <p:sldId id="288" r:id="rId6"/>
    <p:sldId id="289" r:id="rId7"/>
    <p:sldId id="295" r:id="rId8"/>
    <p:sldId id="290" r:id="rId9"/>
    <p:sldId id="300" r:id="rId10"/>
    <p:sldId id="287" r:id="rId11"/>
    <p:sldId id="293" r:id="rId12"/>
    <p:sldId id="296" r:id="rId13"/>
    <p:sldId id="297" r:id="rId14"/>
    <p:sldId id="294" r:id="rId15"/>
    <p:sldId id="298" r:id="rId16"/>
    <p:sldId id="299" r:id="rId17"/>
    <p:sldId id="291" r:id="rId18"/>
    <p:sldId id="274" r:id="rId19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0" autoAdjust="0"/>
    <p:restoredTop sz="59503" autoAdjust="0"/>
  </p:normalViewPr>
  <p:slideViewPr>
    <p:cSldViewPr snapToGrid="0">
      <p:cViewPr varScale="1">
        <p:scale>
          <a:sx n="68" d="100"/>
          <a:sy n="68" d="100"/>
        </p:scale>
        <p:origin x="24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560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9669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18770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99608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7508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55844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61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8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532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447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8729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958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9395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7275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143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15421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基于国产嵌入式操作系统和龙芯</a:t>
            </a:r>
            <a:r>
              <a:rPr lang="en-US" altLang="zh-CN" b="1" dirty="0"/>
              <a:t>SOC</a:t>
            </a:r>
            <a:br>
              <a:rPr lang="en-US" altLang="zh-CN" b="1" dirty="0"/>
            </a:br>
            <a:r>
              <a:rPr lang="zh-CN" altLang="en-US" b="1" dirty="0"/>
              <a:t>的应用与开发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6528" y="3626954"/>
            <a:ext cx="6959472" cy="517526"/>
          </a:xfrm>
        </p:spPr>
        <p:txBody>
          <a:bodyPr/>
          <a:lstStyle/>
          <a:p>
            <a:r>
              <a:rPr lang="zh-CN" altLang="en-US" sz="4000" b="1" dirty="0"/>
              <a:t>第五讲 基于</a:t>
            </a:r>
            <a:r>
              <a:rPr lang="en-US" altLang="zh-CN" sz="4000" b="1" dirty="0"/>
              <a:t>RT-Thread</a:t>
            </a:r>
            <a:r>
              <a:rPr lang="zh-CN" altLang="en-US" sz="4000" b="1" dirty="0"/>
              <a:t>操作系统内核</a:t>
            </a:r>
            <a:r>
              <a:rPr lang="en-US" altLang="zh-CN" sz="4000" b="1" dirty="0"/>
              <a:t>2- </a:t>
            </a:r>
            <a:r>
              <a:rPr lang="zh-CN" altLang="en-US" sz="4000" b="1" dirty="0"/>
              <a:t>进程与线程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2929DC0-9DBF-439D-8065-A53DF310E1D9}"/>
              </a:ext>
            </a:extLst>
          </p:cNvPr>
          <p:cNvSpPr/>
          <p:nvPr/>
        </p:nvSpPr>
        <p:spPr>
          <a:xfrm>
            <a:off x="4626269" y="2983279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/>
              <a:t>多任务方式来进行编程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E99AD83-F357-41FC-A6BE-CA03848E6C85}"/>
              </a:ext>
            </a:extLst>
          </p:cNvPr>
          <p:cNvSpPr/>
          <p:nvPr/>
        </p:nvSpPr>
        <p:spPr>
          <a:xfrm>
            <a:off x="5021211" y="2973441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/>
              <a:t>地址空间是共享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F4AE91A-C5FB-4355-AED7-1090963C7E8E}"/>
              </a:ext>
            </a:extLst>
          </p:cNvPr>
          <p:cNvSpPr/>
          <p:nvPr/>
        </p:nvSpPr>
        <p:spPr>
          <a:xfrm>
            <a:off x="4626269" y="2973441"/>
            <a:ext cx="2760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/>
              <a:t>任务就是</a:t>
            </a:r>
            <a:r>
              <a:rPr lang="zh-CN" altLang="zh-CN" b="1" dirty="0"/>
              <a:t>线程（</a:t>
            </a:r>
            <a:r>
              <a:rPr lang="en-US" altLang="zh-CN" b="1" dirty="0"/>
              <a:t>Thread</a:t>
            </a:r>
            <a:r>
              <a:rPr lang="zh-CN" altLang="zh-CN" b="1" dirty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577EE22-BEA1-401B-8D08-E8A76422C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D43CF90-61A1-4E57-A196-7C744323B3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838CF001-4219-4974-9710-1599DEA6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en-US" altLang="zh-CN" dirty="0" err="1"/>
              <a:t>线程让出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C79636F-2ACC-4542-A7D3-0FC7ADA9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线程让出</a:t>
            </a:r>
            <a:endParaRPr lang="en-US" altLang="zh-CN" dirty="0"/>
          </a:p>
          <a:p>
            <a:r>
              <a:rPr lang="en-US" altLang="zh-CN" dirty="0"/>
              <a:t>test_thread_08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0FE6813-2385-4309-8F74-EF994D7EA0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819" y="925378"/>
            <a:ext cx="8400378" cy="532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41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577EE22-BEA1-401B-8D08-E8A76422C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D43CF90-61A1-4E57-A196-7C744323B3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838CF001-4219-4974-9710-1599DEA6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en-US" altLang="zh-CN" dirty="0" err="1"/>
              <a:t>线程抢占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C79636F-2ACC-4542-A7D3-0FC7ADA9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线程抢占</a:t>
            </a:r>
            <a:endParaRPr lang="en-US" altLang="zh-CN" dirty="0"/>
          </a:p>
          <a:p>
            <a:r>
              <a:rPr lang="en-US" altLang="zh-CN" dirty="0"/>
              <a:t>test_thread_09</a:t>
            </a:r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842BC52-7FB6-4B2B-9253-5104B2BBF2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5213" y="966983"/>
            <a:ext cx="8773472" cy="517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48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577EE22-BEA1-401B-8D08-E8A76422C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D43CF90-61A1-4E57-A196-7C744323B3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838CF001-4219-4974-9710-1599DEA6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en-US" altLang="zh-CN" dirty="0" err="1"/>
              <a:t>线程挂起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C79636F-2ACC-4542-A7D3-0FC7ADA9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线程挂起</a:t>
            </a:r>
            <a:endParaRPr lang="en-US" altLang="zh-CN" dirty="0"/>
          </a:p>
          <a:p>
            <a:r>
              <a:rPr lang="en-US" altLang="zh-CN" dirty="0"/>
              <a:t>test_thread_10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AD91912-8E4C-45DC-9AF2-DBA2860FF1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761" y="966982"/>
            <a:ext cx="8931455" cy="530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686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577EE22-BEA1-401B-8D08-E8A76422C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D43CF90-61A1-4E57-A196-7C744323B3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838CF001-4219-4974-9710-1599DEA6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en-US" altLang="zh-CN" dirty="0" err="1"/>
              <a:t>线程</a:t>
            </a:r>
            <a:r>
              <a:rPr lang="zh-CN" altLang="en-US" dirty="0"/>
              <a:t>的综合运用及其问题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C79636F-2ACC-4542-A7D3-0FC7ADA9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例程</a:t>
            </a:r>
            <a:r>
              <a:rPr lang="en-US" altLang="zh-CN" dirty="0"/>
              <a:t>test_thread_12</a:t>
            </a:r>
            <a:r>
              <a:rPr lang="zh-CN" altLang="zh-CN" dirty="0"/>
              <a:t>，创建两个线程。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两个线程分别打印字符串。</a:t>
            </a:r>
            <a:endParaRPr lang="en-US" altLang="zh-CN" dirty="0"/>
          </a:p>
          <a:p>
            <a:r>
              <a:rPr lang="zh-CN" altLang="zh-CN" dirty="0"/>
              <a:t>线程</a:t>
            </a:r>
            <a:r>
              <a:rPr lang="en-US" altLang="zh-CN" dirty="0"/>
              <a:t>1</a:t>
            </a:r>
            <a:r>
              <a:rPr lang="zh-CN" altLang="zh-CN" dirty="0"/>
              <a:t>用大写字母打印，线程</a:t>
            </a:r>
            <a:r>
              <a:rPr lang="en-US" altLang="zh-CN" dirty="0"/>
              <a:t>2</a:t>
            </a:r>
            <a:r>
              <a:rPr lang="zh-CN" altLang="zh-CN" dirty="0"/>
              <a:t>用小写字母打印。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FEA8AD0-C7C2-47A0-884C-A37A2F89B9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78" y="1823134"/>
            <a:ext cx="5930261" cy="295229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509CA21A-5141-4AE5-9C44-20FB898467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0442" y="1823134"/>
            <a:ext cx="5895532" cy="295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32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577EE22-BEA1-401B-8D08-E8A76422C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D43CF90-61A1-4E57-A196-7C744323B3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838CF001-4219-4974-9710-1599DEA6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en-US" altLang="zh-CN" dirty="0" err="1"/>
              <a:t>线程</a:t>
            </a:r>
            <a:r>
              <a:rPr lang="zh-CN" altLang="en-US" dirty="0"/>
              <a:t>的综合运用及其问题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C79636F-2ACC-4542-A7D3-0FC7ADA97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15" y="757433"/>
            <a:ext cx="11858976" cy="5598918"/>
          </a:xfrm>
        </p:spPr>
        <p:txBody>
          <a:bodyPr/>
          <a:lstStyle/>
          <a:p>
            <a:r>
              <a:rPr lang="zh-CN" altLang="zh-CN" dirty="0"/>
              <a:t>例程</a:t>
            </a:r>
            <a:r>
              <a:rPr lang="en-US" altLang="zh-CN" dirty="0"/>
              <a:t>test_thread_12</a:t>
            </a:r>
            <a:r>
              <a:rPr lang="zh-CN" altLang="zh-CN" dirty="0"/>
              <a:t>，创建两个线程。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B3A6BE9-FD68-4879-B75E-889CF6548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0606" y="1240290"/>
            <a:ext cx="8270788" cy="486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09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577EE22-BEA1-401B-8D08-E8A76422C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15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D43CF90-61A1-4E57-A196-7C744323B3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838CF001-4219-4974-9710-1599DEA6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 </a:t>
            </a:r>
            <a:r>
              <a:rPr lang="zh-CN" altLang="en-US" dirty="0"/>
              <a:t>空闲与钩子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C79636F-2ACC-4542-A7D3-0FC7ADA9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err="1"/>
              <a:t>空闲线程的必要性</a:t>
            </a:r>
            <a:endParaRPr lang="en-US" altLang="zh-CN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zh-CN" dirty="0"/>
              <a:t>空闲线程的优先级是最低的</a:t>
            </a:r>
            <a:r>
              <a:rPr lang="en-US" altLang="zh-CN" dirty="0"/>
              <a:t> (RT_THREAD_PRIORITY_MAX - 1)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err="1"/>
              <a:t>使用空闲任务钩子函数计算CPU的使用率</a:t>
            </a:r>
            <a:endParaRPr lang="en-US" altLang="zh-CN" dirty="0"/>
          </a:p>
          <a:p>
            <a:r>
              <a:rPr lang="zh-CN" altLang="zh-CN" dirty="0"/>
              <a:t>正常的</a:t>
            </a:r>
            <a:r>
              <a:rPr lang="en-US" altLang="zh-CN" dirty="0"/>
              <a:t>CPU</a:t>
            </a:r>
            <a:r>
              <a:rPr lang="zh-CN" altLang="zh-CN" dirty="0"/>
              <a:t>使用率为</a:t>
            </a:r>
            <a:r>
              <a:rPr lang="en-US" altLang="zh-CN" dirty="0"/>
              <a:t>70%</a:t>
            </a:r>
            <a:r>
              <a:rPr lang="zh-CN" altLang="zh-CN" dirty="0"/>
              <a:t>。 如果</a:t>
            </a:r>
            <a:r>
              <a:rPr lang="en-US" altLang="zh-CN" dirty="0"/>
              <a:t>CPU</a:t>
            </a:r>
            <a:r>
              <a:rPr lang="zh-CN" altLang="zh-CN" dirty="0"/>
              <a:t>使用率过低，说明芯片选择失误，资源浪费。 </a:t>
            </a:r>
          </a:p>
          <a:p>
            <a:r>
              <a:rPr lang="en-US" altLang="zh-CN" dirty="0"/>
              <a:t>CPU</a:t>
            </a:r>
            <a:r>
              <a:rPr lang="zh-CN" altLang="zh-CN" dirty="0"/>
              <a:t>使用率的计算方法为 </a:t>
            </a:r>
            <a:r>
              <a:rPr lang="en-US" altLang="zh-CN" dirty="0"/>
              <a:t>100%  </a:t>
            </a:r>
            <a:r>
              <a:rPr lang="zh-CN" altLang="zh-CN" dirty="0"/>
              <a:t>减去 空闲率。</a:t>
            </a:r>
            <a:endParaRPr lang="en-US" altLang="zh-CN" dirty="0"/>
          </a:p>
          <a:p>
            <a:r>
              <a:rPr lang="zh-CN" altLang="zh-CN" dirty="0"/>
              <a:t>例程</a:t>
            </a:r>
            <a:r>
              <a:rPr lang="en-US" altLang="zh-CN" dirty="0"/>
              <a:t> </a:t>
            </a:r>
            <a:r>
              <a:rPr lang="en-US" altLang="zh-CN" dirty="0" err="1"/>
              <a:t>idlehook</a:t>
            </a:r>
            <a:endParaRPr lang="zh-CN" altLang="zh-CN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67587F3-35BA-4A54-9230-1D97DD5F7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2316" y="733184"/>
            <a:ext cx="6805575" cy="539163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FFA375F-CA3E-420B-8D9B-80D28A2785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915" y="733184"/>
            <a:ext cx="5457143" cy="2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2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577EE22-BEA1-401B-8D08-E8A76422C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16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D43CF90-61A1-4E57-A196-7C744323B3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838CF001-4219-4974-9710-1599DEA6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 </a:t>
            </a:r>
            <a:r>
              <a:rPr lang="zh-CN" altLang="en-US" dirty="0"/>
              <a:t>空闲与钩子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C79636F-2ACC-4542-A7D3-0FC7ADA9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在</a:t>
            </a:r>
            <a:r>
              <a:rPr lang="en-US" altLang="zh-CN" dirty="0" err="1"/>
              <a:t>finsh</a:t>
            </a:r>
            <a:r>
              <a:rPr lang="zh-CN" altLang="zh-CN" dirty="0"/>
              <a:t>中运行命令“</a:t>
            </a:r>
            <a:r>
              <a:rPr lang="en-US" altLang="zh-CN" dirty="0" err="1"/>
              <a:t>cpu_usage_init</a:t>
            </a:r>
            <a:r>
              <a:rPr lang="zh-CN" altLang="zh-CN" dirty="0"/>
              <a:t>”后，运行结果为：</a:t>
            </a:r>
          </a:p>
          <a:p>
            <a:r>
              <a:rPr lang="en-US" altLang="zh-CN" dirty="0" err="1"/>
              <a:t>msh</a:t>
            </a:r>
            <a:r>
              <a:rPr lang="en-US" altLang="zh-CN" dirty="0"/>
              <a:t> /&gt;</a:t>
            </a:r>
            <a:r>
              <a:rPr lang="en-US" altLang="zh-CN" dirty="0" err="1"/>
              <a:t>cpu</a:t>
            </a:r>
            <a:r>
              <a:rPr lang="en-US" altLang="zh-CN" dirty="0"/>
              <a:t> usage: 0.0%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0.0%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0.0%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0.0%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0.51%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0.0%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0.37%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3.27%</a:t>
            </a:r>
            <a:endParaRPr lang="zh-CN" altLang="en-US" dirty="0"/>
          </a:p>
        </p:txBody>
      </p:sp>
      <p:sp>
        <p:nvSpPr>
          <p:cNvPr id="6" name="内容占位符 4">
            <a:extLst>
              <a:ext uri="{FF2B5EF4-FFF2-40B4-BE49-F238E27FC236}">
                <a16:creationId xmlns:a16="http://schemas.microsoft.com/office/drawing/2014/main" id="{9262166B-5E37-4922-94A6-11B7AC414916}"/>
              </a:ext>
            </a:extLst>
          </p:cNvPr>
          <p:cNvSpPr txBox="1">
            <a:spLocks/>
          </p:cNvSpPr>
          <p:nvPr/>
        </p:nvSpPr>
        <p:spPr bwMode="auto">
          <a:xfrm>
            <a:off x="3881815" y="1744077"/>
            <a:ext cx="3711177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1pPr>
            <a:lvl2pPr marL="4572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3.27%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0.34%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0.0%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0.57%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0.2%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0.48%</a:t>
            </a:r>
            <a:endParaRPr lang="zh-CN" altLang="zh-CN" dirty="0"/>
          </a:p>
          <a:p>
            <a:r>
              <a:rPr lang="en-US" altLang="zh-CN" dirty="0" err="1"/>
              <a:t>cpu</a:t>
            </a:r>
            <a:r>
              <a:rPr lang="en-US" altLang="zh-CN" dirty="0"/>
              <a:t> usage: 0.5%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7" name="内容占位符 4">
            <a:extLst>
              <a:ext uri="{FF2B5EF4-FFF2-40B4-BE49-F238E27FC236}">
                <a16:creationId xmlns:a16="http://schemas.microsoft.com/office/drawing/2014/main" id="{C67AA976-0F11-443B-B9BA-093002208525}"/>
              </a:ext>
            </a:extLst>
          </p:cNvPr>
          <p:cNvSpPr txBox="1">
            <a:spLocks/>
          </p:cNvSpPr>
          <p:nvPr/>
        </p:nvSpPr>
        <p:spPr bwMode="auto">
          <a:xfrm>
            <a:off x="8610602" y="477138"/>
            <a:ext cx="3461325" cy="626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1pPr>
            <a:lvl2pPr marL="4572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0.0%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0.2%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0.2%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0.20%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0.20%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0.34%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0.20%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0.25%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0.37%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0.37%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0.28%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FF0000"/>
                </a:solidFill>
              </a:rPr>
              <a:t>cpu</a:t>
            </a:r>
            <a:r>
              <a:rPr lang="en-US" altLang="zh-CN" dirty="0">
                <a:solidFill>
                  <a:srgbClr val="FF0000"/>
                </a:solidFill>
              </a:rPr>
              <a:t> usage: 0.34%</a:t>
            </a:r>
            <a:endParaRPr lang="zh-CN" altLang="zh-CN" dirty="0">
              <a:solidFill>
                <a:srgbClr val="FF0000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2AF8F31-9353-4005-84AF-70EE083E059D}"/>
              </a:ext>
            </a:extLst>
          </p:cNvPr>
          <p:cNvSpPr/>
          <p:nvPr/>
        </p:nvSpPr>
        <p:spPr>
          <a:xfrm>
            <a:off x="838200" y="5870242"/>
            <a:ext cx="76861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>
                <a:solidFill>
                  <a:srgbClr val="FF0000"/>
                </a:solidFill>
              </a:rPr>
              <a:t>修改</a:t>
            </a:r>
            <a:r>
              <a:rPr lang="en-US" altLang="zh-CN" sz="2800" dirty="0">
                <a:solidFill>
                  <a:srgbClr val="FF0000"/>
                </a:solidFill>
              </a:rPr>
              <a:t>CPU</a:t>
            </a:r>
            <a:r>
              <a:rPr lang="zh-CN" altLang="zh-CN" sz="2800" dirty="0">
                <a:solidFill>
                  <a:srgbClr val="FF0000"/>
                </a:solidFill>
              </a:rPr>
              <a:t>使用率打印线程中的休眠</a:t>
            </a:r>
            <a:r>
              <a:rPr lang="en-US" altLang="zh-CN" sz="2800" dirty="0">
                <a:solidFill>
                  <a:srgbClr val="FF0000"/>
                </a:solidFill>
              </a:rPr>
              <a:t>tick</a:t>
            </a:r>
            <a:r>
              <a:rPr lang="zh-CN" altLang="zh-CN" sz="2800" dirty="0">
                <a:solidFill>
                  <a:srgbClr val="FF0000"/>
                </a:solidFill>
              </a:rPr>
              <a:t>时间</a:t>
            </a:r>
          </a:p>
        </p:txBody>
      </p:sp>
    </p:spTree>
    <p:extLst>
      <p:ext uri="{BB962C8B-B14F-4D97-AF65-F5344CB8AC3E}">
        <p14:creationId xmlns:p14="http://schemas.microsoft.com/office/powerpoint/2010/main" val="3871775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9A0E9220-D202-418A-A2A9-33649ED32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697" y="117671"/>
            <a:ext cx="8810194" cy="639762"/>
          </a:xfrm>
        </p:spPr>
        <p:txBody>
          <a:bodyPr/>
          <a:lstStyle/>
          <a:p>
            <a:r>
              <a:rPr lang="zh-CN" altLang="en-US" sz="2800" dirty="0"/>
              <a:t>第五讲 基于</a:t>
            </a:r>
            <a:r>
              <a:rPr lang="en-US" altLang="zh-CN" sz="2800" dirty="0"/>
              <a:t>RT-Thread</a:t>
            </a:r>
            <a:r>
              <a:rPr lang="zh-CN" altLang="en-US" sz="2800" dirty="0"/>
              <a:t>操作系统内核</a:t>
            </a:r>
            <a:r>
              <a:rPr lang="en-US" altLang="zh-CN" sz="2800" dirty="0"/>
              <a:t>2- </a:t>
            </a:r>
            <a:r>
              <a:rPr lang="zh-CN" altLang="en-US" sz="2800" dirty="0"/>
              <a:t>进程与线程</a:t>
            </a:r>
          </a:p>
        </p:txBody>
      </p:sp>
      <p:sp>
        <p:nvSpPr>
          <p:cNvPr id="4" name="文本框 5">
            <a:extLst>
              <a:ext uri="{FF2B5EF4-FFF2-40B4-BE49-F238E27FC236}">
                <a16:creationId xmlns:a16="http://schemas.microsoft.com/office/drawing/2014/main" id="{96362648-40B1-4F2B-8AF1-E37D16CA8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805" y="5065546"/>
            <a:ext cx="3579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1. </a:t>
            </a:r>
            <a:r>
              <a:rPr lang="en-US" altLang="zh-CN" dirty="0" err="1"/>
              <a:t>线程工作机制</a:t>
            </a:r>
            <a:endParaRPr lang="zh-CN" altLang="en-US" dirty="0"/>
          </a:p>
        </p:txBody>
      </p:sp>
      <p:sp>
        <p:nvSpPr>
          <p:cNvPr id="5" name="文本框 6">
            <a:extLst>
              <a:ext uri="{FF2B5EF4-FFF2-40B4-BE49-F238E27FC236}">
                <a16:creationId xmlns:a16="http://schemas.microsoft.com/office/drawing/2014/main" id="{EC639FFE-85B4-4ACF-A396-1F949981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805" y="5634272"/>
            <a:ext cx="2465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2. </a:t>
            </a:r>
            <a:r>
              <a:rPr lang="en-US" altLang="zh-CN" dirty="0" err="1"/>
              <a:t>线程管理</a:t>
            </a:r>
            <a:endParaRPr lang="zh-CN" altLang="en-US" dirty="0"/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DBE18683-C457-4672-87EC-AAD4914B7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1208" y="5065546"/>
            <a:ext cx="45691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线程示例</a:t>
            </a:r>
          </a:p>
        </p:txBody>
      </p:sp>
      <p:sp>
        <p:nvSpPr>
          <p:cNvPr id="8" name="文本框 8">
            <a:extLst>
              <a:ext uri="{FF2B5EF4-FFF2-40B4-BE49-F238E27FC236}">
                <a16:creationId xmlns:a16="http://schemas.microsoft.com/office/drawing/2014/main" id="{DC2D20B1-8DA5-4F68-8FC0-DBF19A8D6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1209" y="5648158"/>
            <a:ext cx="35791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空闲及钩子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754F652-E912-4345-B6C7-D2853384B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63F51AC-7254-4F0F-BE7D-4AB00F3C62C7}"/>
              </a:ext>
            </a:extLst>
          </p:cNvPr>
          <p:cNvSpPr txBox="1"/>
          <p:nvPr/>
        </p:nvSpPr>
        <p:spPr>
          <a:xfrm>
            <a:off x="1306286" y="1077686"/>
            <a:ext cx="4944922" cy="4132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zh-CN" sz="1600" dirty="0"/>
              <a:t>/*</a:t>
            </a:r>
            <a:r>
              <a:rPr lang="zh-CN" altLang="zh-CN" sz="1600" dirty="0"/>
              <a:t>代码</a:t>
            </a:r>
            <a:r>
              <a:rPr lang="en-US" altLang="zh-CN" sz="1600" dirty="0"/>
              <a:t>test_thread_01.c*/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#include &lt;</a:t>
            </a:r>
            <a:r>
              <a:rPr lang="en-US" altLang="zh-CN" sz="1600" dirty="0" err="1"/>
              <a:t>stdio.h</a:t>
            </a:r>
            <a:r>
              <a:rPr lang="en-US" altLang="zh-CN" sz="1600" dirty="0"/>
              <a:t>&gt;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#include &lt;</a:t>
            </a:r>
            <a:r>
              <a:rPr lang="en-US" altLang="zh-CN" sz="1600" dirty="0" err="1"/>
              <a:t>stdlib.h</a:t>
            </a:r>
            <a:r>
              <a:rPr lang="en-US" altLang="zh-CN" sz="1600" dirty="0"/>
              <a:t>&gt;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 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int main(int </a:t>
            </a:r>
            <a:r>
              <a:rPr lang="en-US" altLang="zh-CN" sz="1600" dirty="0" err="1"/>
              <a:t>argc</a:t>
            </a:r>
            <a:r>
              <a:rPr lang="en-US" altLang="zh-CN" sz="1600" dirty="0"/>
              <a:t>, char** </a:t>
            </a:r>
            <a:r>
              <a:rPr lang="en-US" altLang="zh-CN" sz="1600" dirty="0" err="1"/>
              <a:t>argv</a:t>
            </a:r>
            <a:r>
              <a:rPr lang="en-US" altLang="zh-CN" sz="1600" dirty="0"/>
              <a:t>)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{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unsigned long n;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double pi;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double sum = 0;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double t;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 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for (n = 1; n &lt; 2000; n ++)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{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    t = 1.0/(n * n);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    sum += t;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}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 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pi = sqrt(6.0 * sum);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    </a:t>
            </a:r>
            <a:r>
              <a:rPr lang="en-US" altLang="zh-CN" sz="1600" dirty="0" err="1"/>
              <a:t>printf</a:t>
            </a:r>
            <a:r>
              <a:rPr lang="en-US" altLang="zh-CN" sz="1600" dirty="0"/>
              <a:t>("PI = %f", pi);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r>
              <a:rPr lang="en-US" altLang="zh-CN" sz="1600" dirty="0"/>
              <a:t>}</a:t>
            </a:r>
            <a:endParaRPr lang="zh-CN" altLang="zh-CN" sz="1600" dirty="0"/>
          </a:p>
          <a:p>
            <a:pPr>
              <a:lnSpc>
                <a:spcPts val="1500"/>
              </a:lnSpc>
            </a:pPr>
            <a:endParaRPr kumimoji="1" lang="zh-CN" altLang="en-US" sz="1600" dirty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B9EFBD1-2C18-4979-A478-C3FDBB1824A4}"/>
              </a:ext>
            </a:extLst>
          </p:cNvPr>
          <p:cNvSpPr txBox="1"/>
          <p:nvPr/>
        </p:nvSpPr>
        <p:spPr>
          <a:xfrm>
            <a:off x="4185873" y="1045029"/>
            <a:ext cx="6316524" cy="4001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50"/>
              </a:lnSpc>
            </a:pPr>
            <a:r>
              <a:rPr lang="en-US" altLang="zh-CN" dirty="0"/>
              <a:t>/*</a:t>
            </a:r>
            <a:r>
              <a:rPr lang="zh-CN" altLang="zh-CN" dirty="0"/>
              <a:t>代码</a:t>
            </a:r>
            <a:r>
              <a:rPr lang="en-US" altLang="zh-CN" dirty="0"/>
              <a:t>test_thread_02.c*/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void </a:t>
            </a:r>
            <a:r>
              <a:rPr lang="en-US" altLang="zh-CN" dirty="0" err="1"/>
              <a:t>fetch_thread_entry</a:t>
            </a:r>
            <a:r>
              <a:rPr lang="en-US" altLang="zh-CN" dirty="0"/>
              <a:t>(void* parameter)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{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</a:t>
            </a:r>
            <a:r>
              <a:rPr lang="en-US" altLang="zh-CN" dirty="0" err="1"/>
              <a:t>rt_err_t</a:t>
            </a:r>
            <a:r>
              <a:rPr lang="en-US" altLang="zh-CN" dirty="0"/>
              <a:t> result;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</a:t>
            </a:r>
            <a:r>
              <a:rPr lang="en-US" altLang="zh-CN" dirty="0" err="1"/>
              <a:t>rt_timer_t</a:t>
            </a:r>
            <a:r>
              <a:rPr lang="en-US" altLang="zh-CN" dirty="0"/>
              <a:t> timer; 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timer = </a:t>
            </a:r>
            <a:r>
              <a:rPr lang="en-US" altLang="zh-CN" dirty="0" err="1"/>
              <a:t>rt_timer_create</a:t>
            </a:r>
            <a:r>
              <a:rPr lang="en-US" altLang="zh-CN" dirty="0"/>
              <a:t>("fetch", 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</a:t>
            </a:r>
            <a:r>
              <a:rPr lang="en-US" altLang="zh-CN" dirty="0" err="1"/>
              <a:t>fetch_timer_timeout</a:t>
            </a:r>
            <a:r>
              <a:rPr lang="en-US" altLang="zh-CN" dirty="0"/>
              <a:t>, RT_NULL, 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RT_TICK_PER_SECOND/100, 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RT_TIMER_FLAG_PERIODIC);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</a:t>
            </a:r>
            <a:r>
              <a:rPr lang="en-US" altLang="zh-CN" dirty="0" err="1"/>
              <a:t>rt_timer_start</a:t>
            </a:r>
            <a:r>
              <a:rPr lang="en-US" altLang="zh-CN" dirty="0"/>
              <a:t>(timer); 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while (1)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{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    result = </a:t>
            </a:r>
            <a:r>
              <a:rPr lang="en-US" altLang="zh-CN" dirty="0" err="1"/>
              <a:t>rt_sem_take</a:t>
            </a:r>
            <a:r>
              <a:rPr lang="en-US" altLang="zh-CN" dirty="0"/>
              <a:t>(&amp;periodic, RT_WAITING_FOREVER);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    if (result == RT_EOK)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    {     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        fetch();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    }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    }</a:t>
            </a:r>
            <a:endParaRPr lang="zh-CN" altLang="zh-CN" dirty="0"/>
          </a:p>
          <a:p>
            <a:pPr>
              <a:lnSpc>
                <a:spcPts val="1550"/>
              </a:lnSpc>
            </a:pPr>
            <a:r>
              <a:rPr lang="en-US" altLang="zh-CN" dirty="0"/>
              <a:t>}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26300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线程工作机制</a:t>
            </a:r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AB917F2B-F867-44CB-A3AE-612D53972A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87114"/>
              </p:ext>
            </p:extLst>
          </p:nvPr>
        </p:nvGraphicFramePr>
        <p:xfrm>
          <a:off x="1974273" y="1226485"/>
          <a:ext cx="8243454" cy="4042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Visio" r:id="rId4" imgW="3981463" imgH="1904932" progId="Visio.Drawing.11">
                  <p:embed/>
                </p:oleObj>
              </mc:Choice>
              <mc:Fallback>
                <p:oleObj name="Visio" r:id="rId4" imgW="3981463" imgH="1904932" progId="Visio.Drawing.11">
                  <p:embed/>
                  <p:pic>
                    <p:nvPicPr>
                      <p:cNvPr id="3" name="对象 2">
                        <a:extLst>
                          <a:ext uri="{FF2B5EF4-FFF2-40B4-BE49-F238E27FC236}">
                            <a16:creationId xmlns:a16="http://schemas.microsoft.com/office/drawing/2014/main" id="{B35600CD-475B-404A-84F5-7A0639FE5D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273" y="1226485"/>
                        <a:ext cx="8243454" cy="40429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图片 8">
            <a:extLst>
              <a:ext uri="{FF2B5EF4-FFF2-40B4-BE49-F238E27FC236}">
                <a16:creationId xmlns:a16="http://schemas.microsoft.com/office/drawing/2014/main" id="{041CDC3B-CC03-4F0E-AA7C-AB0C23EAC7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01" y="1392254"/>
            <a:ext cx="9692998" cy="387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8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8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8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F215DB3-0E22-4620-B0B6-B0BF8E35D4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2297F76-40A0-44D3-BDF4-B8CEA503B7E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78EBFD23-6569-40AF-BFD6-0F719779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线程工作机制 </a:t>
            </a:r>
            <a:r>
              <a:rPr lang="en-US" altLang="zh-CN" dirty="0"/>
              <a:t>– </a:t>
            </a:r>
            <a:r>
              <a:rPr lang="zh-CN" altLang="en-US" dirty="0"/>
              <a:t>线程状态</a:t>
            </a:r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CF39B87F-2B31-458A-AA32-1FD75BF0B3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86" y="1818851"/>
            <a:ext cx="11150122" cy="3657110"/>
          </a:xfr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04F74B6-FE46-4690-B40C-0C09B7165499}"/>
              </a:ext>
            </a:extLst>
          </p:cNvPr>
          <p:cNvSpPr/>
          <p:nvPr/>
        </p:nvSpPr>
        <p:spPr>
          <a:xfrm>
            <a:off x="3731270" y="1412958"/>
            <a:ext cx="2343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RT_THREAD_INIT</a:t>
            </a:r>
            <a:endParaRPr lang="zh-CN" altLang="en-US" b="1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8CB678C-6A26-41EF-B7EF-DAB0D1552455}"/>
              </a:ext>
            </a:extLst>
          </p:cNvPr>
          <p:cNvSpPr/>
          <p:nvPr/>
        </p:nvSpPr>
        <p:spPr>
          <a:xfrm>
            <a:off x="4874191" y="5331493"/>
            <a:ext cx="27432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RT_THREAD_RUNNING</a:t>
            </a:r>
            <a:endParaRPr lang="zh-CN" altLang="en-US" b="1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6FBDA55-459E-4DB1-87A7-AE804418E412}"/>
              </a:ext>
            </a:extLst>
          </p:cNvPr>
          <p:cNvSpPr/>
          <p:nvPr/>
        </p:nvSpPr>
        <p:spPr>
          <a:xfrm>
            <a:off x="6318517" y="1465565"/>
            <a:ext cx="2343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RT_THREAD_CLOSE</a:t>
            </a:r>
            <a:endParaRPr lang="zh-CN" altLang="en-US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4B6B809-2A2A-4FB3-9BA8-4E2F652E3249}"/>
              </a:ext>
            </a:extLst>
          </p:cNvPr>
          <p:cNvSpPr/>
          <p:nvPr/>
        </p:nvSpPr>
        <p:spPr>
          <a:xfrm>
            <a:off x="7779788" y="5291295"/>
            <a:ext cx="3124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RT_THREAD_SUSPEND</a:t>
            </a:r>
            <a:endParaRPr lang="zh-CN" altLang="en-US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858EED6-5DC1-4756-95E5-67038550B19B}"/>
              </a:ext>
            </a:extLst>
          </p:cNvPr>
          <p:cNvSpPr/>
          <p:nvPr/>
        </p:nvSpPr>
        <p:spPr>
          <a:xfrm>
            <a:off x="1661863" y="5291295"/>
            <a:ext cx="2343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RT_THREAD_READY</a:t>
            </a:r>
            <a:endParaRPr lang="zh-CN" altLang="en-US" b="1" dirty="0"/>
          </a:p>
        </p:txBody>
      </p:sp>
      <p:sp>
        <p:nvSpPr>
          <p:cNvPr id="14" name="箭头: 左右 13">
            <a:extLst>
              <a:ext uri="{FF2B5EF4-FFF2-40B4-BE49-F238E27FC236}">
                <a16:creationId xmlns:a16="http://schemas.microsoft.com/office/drawing/2014/main" id="{3821D27A-4871-4C52-A861-56473DA77B9A}"/>
              </a:ext>
            </a:extLst>
          </p:cNvPr>
          <p:cNvSpPr/>
          <p:nvPr/>
        </p:nvSpPr>
        <p:spPr bwMode="auto">
          <a:xfrm>
            <a:off x="4101270" y="5357012"/>
            <a:ext cx="582482" cy="353286"/>
          </a:xfrm>
          <a:prstGeom prst="leftRightArrow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15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1" grpId="0"/>
      <p:bldP spid="12" grpId="0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E894E15-89A8-445C-820B-082007BBE8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7563581-7865-45E2-BFC6-02E1D853464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F201566C-7BB6-4776-B31D-6DB1AC367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线程工作机制 </a:t>
            </a:r>
            <a:r>
              <a:rPr lang="en-US" altLang="zh-CN" dirty="0"/>
              <a:t>– </a:t>
            </a:r>
            <a:r>
              <a:rPr lang="zh-CN" altLang="en-US" dirty="0"/>
              <a:t>线程调度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5974FF8-0958-4716-B8B1-E09D3669B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17230B4-5973-4BA2-B67D-402D03DFB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75D6CE58-3B87-4A27-BB13-70E2E27CA9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559348"/>
              </p:ext>
            </p:extLst>
          </p:nvPr>
        </p:nvGraphicFramePr>
        <p:xfrm>
          <a:off x="1295399" y="1536700"/>
          <a:ext cx="10279329" cy="425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Visio" r:id="rId4" imgW="4552553" imgH="1852554" progId="Visio.Drawing.11">
                  <p:embed/>
                </p:oleObj>
              </mc:Choice>
              <mc:Fallback>
                <p:oleObj name="Visio" r:id="rId4" imgW="4552553" imgH="185255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399" y="1536700"/>
                        <a:ext cx="10279329" cy="425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: 圆角 7">
            <a:extLst>
              <a:ext uri="{FF2B5EF4-FFF2-40B4-BE49-F238E27FC236}">
                <a16:creationId xmlns:a16="http://schemas.microsoft.com/office/drawing/2014/main" id="{26843F82-A5E3-4782-BE2E-882CEFF341BE}"/>
              </a:ext>
            </a:extLst>
          </p:cNvPr>
          <p:cNvSpPr/>
          <p:nvPr/>
        </p:nvSpPr>
        <p:spPr bwMode="auto">
          <a:xfrm>
            <a:off x="3714750" y="4762500"/>
            <a:ext cx="2381250" cy="10287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778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9530DF3-3EE6-4033-B9EB-7A4DF27A10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F464561-1084-4481-8F21-71D45852016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BD0274E-EAA6-4ABC-8D9A-D78D75685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线程工作机制 </a:t>
            </a:r>
            <a:r>
              <a:rPr lang="en-US" altLang="zh-CN" dirty="0"/>
              <a:t>– </a:t>
            </a:r>
            <a:r>
              <a:rPr lang="zh-CN" altLang="en-US" dirty="0"/>
              <a:t>系统主线程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D58EFE6-4161-49F9-B143-599AFA91BD39}"/>
              </a:ext>
            </a:extLst>
          </p:cNvPr>
          <p:cNvGrpSpPr/>
          <p:nvPr/>
        </p:nvGrpSpPr>
        <p:grpSpPr>
          <a:xfrm>
            <a:off x="993228" y="1800095"/>
            <a:ext cx="10868180" cy="3478479"/>
            <a:chOff x="993228" y="1800095"/>
            <a:chExt cx="10868180" cy="3478479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A0F68256-50EF-4263-8A8C-1A74DE734A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3228" y="1800095"/>
              <a:ext cx="10480904" cy="1399035"/>
            </a:xfrm>
            <a:prstGeom prst="rect">
              <a:avLst/>
            </a:prstGeom>
          </p:spPr>
        </p:pic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07C34144-94FE-41A3-AEAE-6A18A885B9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60958" y="3658871"/>
              <a:ext cx="7566674" cy="1619703"/>
            </a:xfrm>
            <a:prstGeom prst="rect">
              <a:avLst/>
            </a:prstGeom>
          </p:spPr>
        </p:pic>
        <p:cxnSp>
          <p:nvCxnSpPr>
            <p:cNvPr id="19" name="连接符: 肘形 18">
              <a:extLst>
                <a:ext uri="{FF2B5EF4-FFF2-40B4-BE49-F238E27FC236}">
                  <a16:creationId xmlns:a16="http://schemas.microsoft.com/office/drawing/2014/main" id="{3FEDF1C4-23F2-45A9-BA43-77AC3ADA63E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2760962" y="3199129"/>
              <a:ext cx="9100446" cy="1269594"/>
            </a:xfrm>
            <a:prstGeom prst="bentConnector3">
              <a:avLst>
                <a:gd name="adj1" fmla="val 99893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id="{37BCE6F0-96CB-4F69-BFB1-3150DF655A09}"/>
                </a:ext>
              </a:extLst>
            </p:cNvPr>
            <p:cNvCxnSpPr/>
            <p:nvPr/>
          </p:nvCxnSpPr>
          <p:spPr>
            <a:xfrm>
              <a:off x="11474132" y="2499612"/>
              <a:ext cx="3872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0E8C99D0-1CD8-4FA5-A608-3851DCDFD6BB}"/>
                </a:ext>
              </a:extLst>
            </p:cNvPr>
            <p:cNvCxnSpPr/>
            <p:nvPr/>
          </p:nvCxnSpPr>
          <p:spPr>
            <a:xfrm>
              <a:off x="11861408" y="2499612"/>
              <a:ext cx="0" cy="699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191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E6F6848-8623-4D4A-ABD4-3631B71EFC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3F4B792-2305-4EA9-897B-EF6F7DE7E3D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0AD442C-FDD9-43EA-9B38-7BF50AD75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</a:t>
            </a:r>
            <a:r>
              <a:rPr lang="zh-CN" altLang="en-US" dirty="0"/>
              <a:t>线程管理</a:t>
            </a:r>
          </a:p>
        </p:txBody>
      </p:sp>
      <p:sp>
        <p:nvSpPr>
          <p:cNvPr id="7" name="内容占位符 4">
            <a:extLst>
              <a:ext uri="{FF2B5EF4-FFF2-40B4-BE49-F238E27FC236}">
                <a16:creationId xmlns:a16="http://schemas.microsoft.com/office/drawing/2014/main" id="{AC068A93-CD23-43FC-86AB-CD3A5F6A7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15" y="1250755"/>
            <a:ext cx="11858976" cy="4896046"/>
          </a:xfrm>
        </p:spPr>
        <p:txBody>
          <a:bodyPr/>
          <a:lstStyle/>
          <a:p>
            <a:r>
              <a:rPr lang="zh-CN" altLang="en-US" dirty="0"/>
              <a:t>看一个例子</a:t>
            </a:r>
            <a:endParaRPr lang="en-US" altLang="zh-CN" dirty="0"/>
          </a:p>
          <a:p>
            <a:r>
              <a:rPr lang="en-US" altLang="zh-CN" dirty="0"/>
              <a:t>test_thread04.c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E0BC8B4-1E3B-4B8E-A28D-2933F2A0D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286" y="1251563"/>
            <a:ext cx="8523809" cy="48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165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E6F6848-8623-4D4A-ABD4-3631B71EFC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3F4B792-2305-4EA9-897B-EF6F7DE7E3D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0AD442C-FDD9-43EA-9B38-7BF50AD75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</a:t>
            </a:r>
            <a:r>
              <a:rPr lang="zh-CN" altLang="en-US" dirty="0"/>
              <a:t>线程管理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D04513E-2990-4C55-A585-37044C64B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884" y="1250755"/>
            <a:ext cx="10482801" cy="435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23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线程示例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6146CC84-D6D6-4170-9452-11F505252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15" y="1250755"/>
            <a:ext cx="11858976" cy="4896046"/>
          </a:xfrm>
        </p:spPr>
        <p:txBody>
          <a:bodyPr/>
          <a:lstStyle/>
          <a:p>
            <a:r>
              <a:rPr lang="zh-CN" altLang="zh-CN" dirty="0"/>
              <a:t>动态线程为创建和删除（</a:t>
            </a:r>
            <a:r>
              <a:rPr lang="en-US" altLang="zh-CN" dirty="0"/>
              <a:t>create</a:t>
            </a:r>
            <a:r>
              <a:rPr lang="zh-CN" altLang="zh-CN" dirty="0"/>
              <a:t>和</a:t>
            </a:r>
            <a:r>
              <a:rPr lang="en-US" altLang="zh-CN" dirty="0"/>
              <a:t>delete</a:t>
            </a:r>
            <a:r>
              <a:rPr lang="zh-CN" altLang="zh-CN" dirty="0"/>
              <a:t>）； 静态线程为初始化和脱离（</a:t>
            </a:r>
            <a:r>
              <a:rPr lang="en-US" altLang="zh-CN" dirty="0" err="1"/>
              <a:t>init</a:t>
            </a:r>
            <a:r>
              <a:rPr lang="zh-CN" altLang="zh-CN" dirty="0"/>
              <a:t>和</a:t>
            </a:r>
            <a:r>
              <a:rPr lang="en-US" altLang="zh-CN" dirty="0"/>
              <a:t>detach)</a:t>
            </a:r>
            <a:r>
              <a:rPr lang="zh-CN" altLang="zh-CN" dirty="0"/>
              <a:t>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静态和动态的差异；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线程的优先级问题；</a:t>
            </a:r>
            <a:endParaRPr lang="en-US" altLang="zh-CN" dirty="0"/>
          </a:p>
          <a:p>
            <a:r>
              <a:rPr lang="zh-CN" altLang="en-US" dirty="0"/>
              <a:t>举例：</a:t>
            </a:r>
            <a:r>
              <a:rPr lang="en-US" altLang="zh-CN" dirty="0"/>
              <a:t>PID</a:t>
            </a:r>
            <a:r>
              <a:rPr lang="zh-CN" altLang="zh-CN" dirty="0"/>
              <a:t>自稳控制；导航解算；数据链收发；灯语显示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线程切换时的时间精度问题：例如系统嘀嗒时钟为</a:t>
            </a:r>
            <a:r>
              <a:rPr lang="en-US" altLang="zh-CN" dirty="0"/>
              <a:t>10ms</a:t>
            </a:r>
            <a:r>
              <a:rPr lang="zh-CN" altLang="zh-CN" dirty="0"/>
              <a:t>，当该线程让出</a:t>
            </a:r>
            <a:r>
              <a:rPr lang="en-US" altLang="zh-CN" dirty="0"/>
              <a:t>CPU</a:t>
            </a:r>
            <a:r>
              <a:rPr lang="zh-CN" altLang="zh-CN" dirty="0"/>
              <a:t>使用后，是否一定要等到</a:t>
            </a:r>
            <a:r>
              <a:rPr lang="en-US" altLang="zh-CN" dirty="0"/>
              <a:t>10ms</a:t>
            </a:r>
            <a:r>
              <a:rPr lang="zh-CN" altLang="zh-CN" dirty="0"/>
              <a:t>到了也就是嘀嗒周期到了后才让出？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413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5411</TotalTime>
  <Words>857</Words>
  <Application>Microsoft Office PowerPoint</Application>
  <PresentationFormat>宽屏</PresentationFormat>
  <Paragraphs>188</Paragraphs>
  <Slides>17</Slides>
  <Notes>17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4" baseType="lpstr">
      <vt:lpstr>等线</vt:lpstr>
      <vt:lpstr>等线 Light</vt:lpstr>
      <vt:lpstr>微软雅黑</vt:lpstr>
      <vt:lpstr>Arial</vt:lpstr>
      <vt:lpstr>孙冬梅PPT母版_V6.0</vt:lpstr>
      <vt:lpstr>1_孙冬梅PPT母版_V6.0</vt:lpstr>
      <vt:lpstr>Visio</vt:lpstr>
      <vt:lpstr>基于国产嵌入式操作系统和龙芯SOC 的应用与开发</vt:lpstr>
      <vt:lpstr>第五讲 基于RT-Thread操作系统内核2- 进程与线程</vt:lpstr>
      <vt:lpstr>1. 线程工作机制</vt:lpstr>
      <vt:lpstr>1. 线程工作机制 – 线程状态</vt:lpstr>
      <vt:lpstr>1. 线程工作机制 – 线程调度</vt:lpstr>
      <vt:lpstr>1. 线程工作机制 – 系统主线程</vt:lpstr>
      <vt:lpstr>2. 线程管理</vt:lpstr>
      <vt:lpstr>2. 线程管理</vt:lpstr>
      <vt:lpstr>3. 线程示例</vt:lpstr>
      <vt:lpstr>3. 线程让出</vt:lpstr>
      <vt:lpstr>3. 线程抢占</vt:lpstr>
      <vt:lpstr>3. 线程挂起</vt:lpstr>
      <vt:lpstr>3. 线程的综合运用及其问题</vt:lpstr>
      <vt:lpstr>3. 线程的综合运用及其问题</vt:lpstr>
      <vt:lpstr>4. 空闲与钩子</vt:lpstr>
      <vt:lpstr>4. 空闲与钩子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sundm75@outlook.com</cp:lastModifiedBy>
  <cp:revision>497</cp:revision>
  <cp:lastPrinted>2019-06-21T01:02:15Z</cp:lastPrinted>
  <dcterms:created xsi:type="dcterms:W3CDTF">2019-05-27T01:44:11Z</dcterms:created>
  <dcterms:modified xsi:type="dcterms:W3CDTF">2020-03-08T06:03:13Z</dcterms:modified>
</cp:coreProperties>
</file>