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1" r:id="rId1"/>
    <p:sldMasterId id="2147483724" r:id="rId2"/>
  </p:sldMasterIdLst>
  <p:notesMasterIdLst>
    <p:notesMasterId r:id="rId12"/>
  </p:notesMasterIdLst>
  <p:sldIdLst>
    <p:sldId id="256" r:id="rId3"/>
    <p:sldId id="273" r:id="rId4"/>
    <p:sldId id="291" r:id="rId5"/>
    <p:sldId id="305" r:id="rId6"/>
    <p:sldId id="304" r:id="rId7"/>
    <p:sldId id="306" r:id="rId8"/>
    <p:sldId id="290" r:id="rId9"/>
    <p:sldId id="294" r:id="rId10"/>
    <p:sldId id="274" r:id="rId11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82051" autoAdjust="0"/>
  </p:normalViewPr>
  <p:slideViewPr>
    <p:cSldViewPr snapToGrid="0">
      <p:cViewPr varScale="1">
        <p:scale>
          <a:sx n="49" d="100"/>
          <a:sy n="49" d="100"/>
        </p:scale>
        <p:origin x="20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F838-9467-4E5B-A75A-87EA7EC43414}" type="datetimeFigureOut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FE17A-1F2E-442D-BB4F-D2D9B21D35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4363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2442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7982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5297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1988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758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45345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05830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3466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9708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>
            <a:extLst>
              <a:ext uri="{FF2B5EF4-FFF2-40B4-BE49-F238E27FC236}">
                <a16:creationId xmlns:a16="http://schemas.microsoft.com/office/drawing/2014/main" id="{A6CE303F-9777-4122-A0CC-19D48D4D25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845551" y="633888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CB11A-978D-48AF-B26B-DD6C26C4138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3" name="日期占位符 1">
            <a:extLst>
              <a:ext uri="{FF2B5EF4-FFF2-40B4-BE49-F238E27FC236}">
                <a16:creationId xmlns:a16="http://schemas.microsoft.com/office/drawing/2014/main" id="{7585B07E-42FB-4751-899A-EF5A4B9323A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54A7E-FA9E-4032-AE37-A26F42B6A519}" type="datetime1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4" name="页脚占位符 2">
            <a:extLst>
              <a:ext uri="{FF2B5EF4-FFF2-40B4-BE49-F238E27FC236}">
                <a16:creationId xmlns:a16="http://schemas.microsoft.com/office/drawing/2014/main" id="{A89530F8-7AB8-400E-AE06-BE22421AECC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4BAB1B24-F29A-45CF-BC1A-4D8A6EEBD3EB}"/>
              </a:ext>
            </a:extLst>
          </p:cNvPr>
          <p:cNvSpPr>
            <a:spLocks noGrp="1"/>
          </p:cNvSpPr>
          <p:nvPr>
            <p:ph type="ctrTitle" idx="4294967295" hasCustomPrompt="1"/>
          </p:nvPr>
        </p:nvSpPr>
        <p:spPr>
          <a:xfrm>
            <a:off x="1623485" y="1287464"/>
            <a:ext cx="8945033" cy="1463675"/>
          </a:xfrm>
        </p:spPr>
        <p:txBody>
          <a:bodyPr/>
          <a:lstStyle/>
          <a:p>
            <a:pPr algn="ctr"/>
            <a:b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主标题</a:t>
            </a:r>
            <a:endParaRPr kumimoji="0" lang="zh-CN" altLang="en-US" sz="2800" dirty="0"/>
          </a:p>
        </p:txBody>
      </p:sp>
      <p:pic>
        <p:nvPicPr>
          <p:cNvPr id="9" name="图片 4" descr="huabanfuben.png">
            <a:extLst>
              <a:ext uri="{FF2B5EF4-FFF2-40B4-BE49-F238E27FC236}">
                <a16:creationId xmlns:a16="http://schemas.microsoft.com/office/drawing/2014/main" id="{FE7436D7-4510-4C1C-9C6E-68C6CBD1D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700" y="3260725"/>
            <a:ext cx="1644651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8DAD379A-51BB-464E-AF4D-AF17EBEFB32E}"/>
              </a:ext>
            </a:extLst>
          </p:cNvPr>
          <p:cNvSpPr txBox="1">
            <a:spLocks/>
          </p:cNvSpPr>
          <p:nvPr/>
        </p:nvSpPr>
        <p:spPr bwMode="auto">
          <a:xfrm>
            <a:off x="8845551" y="6338889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CC18211-51E1-4FAE-B1B7-CCC6765C6A03}" type="slidenum">
              <a:rPr kumimoji="0" lang="zh-CN" altLang="en-US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‹#›</a:t>
            </a:fld>
            <a:endParaRPr kumimoji="0" lang="zh-CN" altLang="en-US" sz="1200">
              <a:solidFill>
                <a:srgbClr val="898989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ACDA83A-C64F-4B2F-BD1B-83D72D1B66C1}"/>
              </a:ext>
            </a:extLst>
          </p:cNvPr>
          <p:cNvSpPr/>
          <p:nvPr/>
        </p:nvSpPr>
        <p:spPr bwMode="auto">
          <a:xfrm>
            <a:off x="0" y="6145213"/>
            <a:ext cx="12192000" cy="715962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/>
          </a:p>
        </p:txBody>
      </p:sp>
      <p:sp>
        <p:nvSpPr>
          <p:cNvPr id="12" name="文本框 19">
            <a:extLst>
              <a:ext uri="{FF2B5EF4-FFF2-40B4-BE49-F238E27FC236}">
                <a16:creationId xmlns:a16="http://schemas.microsoft.com/office/drawing/2014/main" id="{ECC7E8FC-51EB-45E7-8A6C-4FBB28854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0011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kumimoji="0"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4">
            <a:extLst>
              <a:ext uri="{FF2B5EF4-FFF2-40B4-BE49-F238E27FC236}">
                <a16:creationId xmlns:a16="http://schemas.microsoft.com/office/drawing/2014/main" id="{6179504C-7A9A-48EC-AD78-744D81761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7218" y="3176589"/>
            <a:ext cx="6953249" cy="1117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zh-CN" altLang="en-US" sz="1800" dirty="0">
              <a:ea typeface="微软雅黑" panose="020B0503020204020204" pitchFamily="34" charset="-122"/>
            </a:endParaRPr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id="{0F78EBA4-C360-4504-A8A6-3B4CBED44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"/>
            <a:ext cx="1623484" cy="504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">
            <a:extLst>
              <a:ext uri="{FF2B5EF4-FFF2-40B4-BE49-F238E27FC236}">
                <a16:creationId xmlns:a16="http://schemas.microsoft.com/office/drawing/2014/main" id="{6FD8AC1F-2FD0-4830-95B1-E3888CC1F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687" y="13977"/>
            <a:ext cx="221660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400" b="0" dirty="0">
                <a:solidFill>
                  <a:srgbClr val="1B88D0"/>
                </a:solidFill>
                <a:ea typeface="华文行楷" panose="02010800040101010101" pitchFamily="2" charset="-122"/>
              </a:rPr>
              <a:t>电控学院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E40AFEDB-8825-49F2-8B07-EBA1BC76D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1933" y="53975"/>
            <a:ext cx="277706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>
                <a:solidFill>
                  <a:srgbClr val="1B88D0"/>
                </a:solidFill>
                <a:ea typeface="华文行楷" panose="02010800040101010101" pitchFamily="2" charset="-122"/>
              </a:rPr>
              <a:t>龙芯系列开发板</a:t>
            </a: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C04FDA32-D91C-4148-98EF-3CD5F9E7E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9" y="6376625"/>
            <a:ext cx="25597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/>
              <a:t>制作：</a:t>
            </a:r>
            <a:r>
              <a:rPr lang="zh-CN" altLang="en-US" sz="2000" b="0" dirty="0">
                <a:ea typeface="华文行楷" panose="02010800040101010101" pitchFamily="2" charset="-122"/>
              </a:rPr>
              <a:t>孙冬梅</a:t>
            </a:r>
          </a:p>
        </p:txBody>
      </p:sp>
      <p:sp>
        <p:nvSpPr>
          <p:cNvPr id="18" name="副标题 2">
            <a:extLst>
              <a:ext uri="{FF2B5EF4-FFF2-40B4-BE49-F238E27FC236}">
                <a16:creationId xmlns:a16="http://schemas.microsoft.com/office/drawing/2014/main" id="{42704FA0-5302-4928-8A4B-CCEF3BBCE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6138" y="3381374"/>
            <a:ext cx="5140751" cy="517526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1097864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724E77E-5302-44C0-9A78-76BA6441B4BF}"/>
              </a:ext>
            </a:extLst>
          </p:cNvPr>
          <p:cNvSpPr/>
          <p:nvPr/>
        </p:nvSpPr>
        <p:spPr bwMode="auto">
          <a:xfrm>
            <a:off x="1" y="6786563"/>
            <a:ext cx="12213167" cy="82550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/>
          </a:p>
        </p:txBody>
      </p:sp>
      <p:cxnSp>
        <p:nvCxnSpPr>
          <p:cNvPr id="3" name="直接连接符 9">
            <a:extLst>
              <a:ext uri="{FF2B5EF4-FFF2-40B4-BE49-F238E27FC236}">
                <a16:creationId xmlns:a16="http://schemas.microsoft.com/office/drawing/2014/main" id="{698DE758-123B-4800-A709-D390BE9E6C01}"/>
              </a:ext>
            </a:extLst>
          </p:cNvPr>
          <p:cNvCxnSpPr/>
          <p:nvPr/>
        </p:nvCxnSpPr>
        <p:spPr bwMode="auto">
          <a:xfrm>
            <a:off x="3232152" y="704851"/>
            <a:ext cx="8959849" cy="317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矩形 3">
            <a:extLst>
              <a:ext uri="{FF2B5EF4-FFF2-40B4-BE49-F238E27FC236}">
                <a16:creationId xmlns:a16="http://schemas.microsoft.com/office/drawing/2014/main" id="{CB67FD37-C031-49FE-9151-4BC2E5B8E6A8}"/>
              </a:ext>
            </a:extLst>
          </p:cNvPr>
          <p:cNvSpPr/>
          <p:nvPr/>
        </p:nvSpPr>
        <p:spPr>
          <a:xfrm>
            <a:off x="2885018" y="252413"/>
            <a:ext cx="169333" cy="411162"/>
          </a:xfrm>
          <a:prstGeom prst="rect">
            <a:avLst/>
          </a:prstGeom>
          <a:solidFill>
            <a:srgbClr val="02C4C7"/>
          </a:solidFill>
          <a:ln>
            <a:solidFill>
              <a:srgbClr val="02C4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000"/>
          </a:p>
        </p:txBody>
      </p:sp>
      <p:pic>
        <p:nvPicPr>
          <p:cNvPr id="5" name="图片 9" descr="huabanfuben-2.png">
            <a:extLst>
              <a:ext uri="{FF2B5EF4-FFF2-40B4-BE49-F238E27FC236}">
                <a16:creationId xmlns:a16="http://schemas.microsoft.com/office/drawing/2014/main" id="{13296198-7BD2-4AD6-916A-3DD81DA79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"/>
            <a:ext cx="1223433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84B76B-4168-4A05-85CD-B9F72F2B82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18208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9CB81-B489-4261-96BA-A6BFC1BAEA0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日期占位符 1">
            <a:extLst>
              <a:ext uri="{FF2B5EF4-FFF2-40B4-BE49-F238E27FC236}">
                <a16:creationId xmlns:a16="http://schemas.microsoft.com/office/drawing/2014/main" id="{96CDECCA-5F1C-4151-8752-245F9D1158C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66B91-77CB-47DB-9BB0-7971E775762F}" type="datetime1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8" name="页脚占位符 2">
            <a:extLst>
              <a:ext uri="{FF2B5EF4-FFF2-40B4-BE49-F238E27FC236}">
                <a16:creationId xmlns:a16="http://schemas.microsoft.com/office/drawing/2014/main" id="{B9DF9E67-75C6-41F5-9DC8-2D45D5EBA33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C07D96B-EEF0-4573-A4B1-DD5EC4C0C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367697" y="117671"/>
            <a:ext cx="82209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600" b="1"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B7199BF1-D8A7-4485-8048-568E7A122E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18915" y="1250755"/>
            <a:ext cx="11858976" cy="4896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3291804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>
            <a:extLst>
              <a:ext uri="{FF2B5EF4-FFF2-40B4-BE49-F238E27FC236}">
                <a16:creationId xmlns:a16="http://schemas.microsoft.com/office/drawing/2014/main" id="{A6CE303F-9777-4122-A0CC-19D48D4D25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845551" y="633888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CB11A-978D-48AF-B26B-DD6C26C4138F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3" name="日期占位符 1">
            <a:extLst>
              <a:ext uri="{FF2B5EF4-FFF2-40B4-BE49-F238E27FC236}">
                <a16:creationId xmlns:a16="http://schemas.microsoft.com/office/drawing/2014/main" id="{7585B07E-42FB-4751-899A-EF5A4B9323A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7B87E-2886-4887-9B4C-8D1713D96721}" type="datetime1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4" name="页脚占位符 2">
            <a:extLst>
              <a:ext uri="{FF2B5EF4-FFF2-40B4-BE49-F238E27FC236}">
                <a16:creationId xmlns:a16="http://schemas.microsoft.com/office/drawing/2014/main" id="{A89530F8-7AB8-400E-AE06-BE22421AECC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4BAB1B24-F29A-45CF-BC1A-4D8A6EEBD3EB}"/>
              </a:ext>
            </a:extLst>
          </p:cNvPr>
          <p:cNvSpPr>
            <a:spLocks noGrp="1"/>
          </p:cNvSpPr>
          <p:nvPr>
            <p:ph type="ctrTitle" idx="4294967295" hasCustomPrompt="1"/>
          </p:nvPr>
        </p:nvSpPr>
        <p:spPr>
          <a:xfrm>
            <a:off x="1623485" y="1287464"/>
            <a:ext cx="8945033" cy="1463675"/>
          </a:xfrm>
        </p:spPr>
        <p:txBody>
          <a:bodyPr/>
          <a:lstStyle/>
          <a:p>
            <a:pPr algn="ctr"/>
            <a: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主标题</a:t>
            </a:r>
            <a:endParaRPr kumimoji="0" lang="zh-CN" altLang="en-US" sz="2800" dirty="0"/>
          </a:p>
        </p:txBody>
      </p:sp>
      <p:pic>
        <p:nvPicPr>
          <p:cNvPr id="9" name="图片 4" descr="huabanfuben.png">
            <a:extLst>
              <a:ext uri="{FF2B5EF4-FFF2-40B4-BE49-F238E27FC236}">
                <a16:creationId xmlns:a16="http://schemas.microsoft.com/office/drawing/2014/main" id="{FE7436D7-4510-4C1C-9C6E-68C6CBD1D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700" y="3260725"/>
            <a:ext cx="1644651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8DAD379A-51BB-464E-AF4D-AF17EBEFB32E}"/>
              </a:ext>
            </a:extLst>
          </p:cNvPr>
          <p:cNvSpPr txBox="1">
            <a:spLocks/>
          </p:cNvSpPr>
          <p:nvPr/>
        </p:nvSpPr>
        <p:spPr bwMode="auto">
          <a:xfrm>
            <a:off x="8845551" y="6338889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CC18211-51E1-4FAE-B1B7-CCC6765C6A03}" type="slidenum">
              <a:rPr kumimoji="0" lang="zh-CN" altLang="en-US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‹#›</a:t>
            </a:fld>
            <a:endParaRPr kumimoji="0" lang="zh-CN" altLang="en-US" sz="1200">
              <a:solidFill>
                <a:srgbClr val="898989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ACDA83A-C64F-4B2F-BD1B-83D72D1B66C1}"/>
              </a:ext>
            </a:extLst>
          </p:cNvPr>
          <p:cNvSpPr/>
          <p:nvPr/>
        </p:nvSpPr>
        <p:spPr bwMode="auto">
          <a:xfrm>
            <a:off x="0" y="6145213"/>
            <a:ext cx="12192000" cy="715962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" name="文本框 19">
            <a:extLst>
              <a:ext uri="{FF2B5EF4-FFF2-40B4-BE49-F238E27FC236}">
                <a16:creationId xmlns:a16="http://schemas.microsoft.com/office/drawing/2014/main" id="{ECC7E8FC-51EB-45E7-8A6C-4FBB28854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0011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kumimoji="0"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4">
            <a:extLst>
              <a:ext uri="{FF2B5EF4-FFF2-40B4-BE49-F238E27FC236}">
                <a16:creationId xmlns:a16="http://schemas.microsoft.com/office/drawing/2014/main" id="{6179504C-7A9A-48EC-AD78-744D81761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7218" y="3176589"/>
            <a:ext cx="6953249" cy="1117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zh-CN" altLang="en-US" sz="1800" dirty="0">
              <a:ea typeface="微软雅黑" panose="020B0503020204020204" pitchFamily="34" charset="-122"/>
            </a:endParaRPr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id="{0F78EBA4-C360-4504-A8A6-3B4CBED44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"/>
            <a:ext cx="1623484" cy="504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">
            <a:extLst>
              <a:ext uri="{FF2B5EF4-FFF2-40B4-BE49-F238E27FC236}">
                <a16:creationId xmlns:a16="http://schemas.microsoft.com/office/drawing/2014/main" id="{6FD8AC1F-2FD0-4830-95B1-E3888CC1F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687" y="13977"/>
            <a:ext cx="221660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400" b="0" dirty="0">
                <a:solidFill>
                  <a:srgbClr val="1B88D0"/>
                </a:solidFill>
                <a:ea typeface="华文行楷" panose="02010800040101010101" pitchFamily="2" charset="-122"/>
              </a:rPr>
              <a:t>电控学院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E40AFEDB-8825-49F2-8B07-EBA1BC76D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1933" y="53975"/>
            <a:ext cx="277706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>
                <a:solidFill>
                  <a:srgbClr val="1B88D0"/>
                </a:solidFill>
                <a:ea typeface="华文行楷" panose="02010800040101010101" pitchFamily="2" charset="-122"/>
              </a:rPr>
              <a:t>龙芯系列开发板</a:t>
            </a: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C04FDA32-D91C-4148-98EF-3CD5F9E7E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9" y="6376625"/>
            <a:ext cx="25597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/>
              <a:t>制作：</a:t>
            </a:r>
            <a:r>
              <a:rPr lang="zh-CN" altLang="en-US" sz="2000" b="0" dirty="0">
                <a:ea typeface="华文行楷" panose="02010800040101010101" pitchFamily="2" charset="-122"/>
              </a:rPr>
              <a:t>孙冬梅</a:t>
            </a:r>
          </a:p>
        </p:txBody>
      </p:sp>
      <p:sp>
        <p:nvSpPr>
          <p:cNvPr id="18" name="副标题 2">
            <a:extLst>
              <a:ext uri="{FF2B5EF4-FFF2-40B4-BE49-F238E27FC236}">
                <a16:creationId xmlns:a16="http://schemas.microsoft.com/office/drawing/2014/main" id="{42704FA0-5302-4928-8A4B-CCEF3BBCE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6138" y="3381374"/>
            <a:ext cx="5140751" cy="517526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322095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724E77E-5302-44C0-9A78-76BA6441B4BF}"/>
              </a:ext>
            </a:extLst>
          </p:cNvPr>
          <p:cNvSpPr/>
          <p:nvPr/>
        </p:nvSpPr>
        <p:spPr bwMode="auto">
          <a:xfrm>
            <a:off x="1" y="6786563"/>
            <a:ext cx="12213167" cy="82550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3" name="直接连接符 9">
            <a:extLst>
              <a:ext uri="{FF2B5EF4-FFF2-40B4-BE49-F238E27FC236}">
                <a16:creationId xmlns:a16="http://schemas.microsoft.com/office/drawing/2014/main" id="{698DE758-123B-4800-A709-D390BE9E6C01}"/>
              </a:ext>
            </a:extLst>
          </p:cNvPr>
          <p:cNvCxnSpPr/>
          <p:nvPr/>
        </p:nvCxnSpPr>
        <p:spPr bwMode="auto">
          <a:xfrm>
            <a:off x="3232152" y="704851"/>
            <a:ext cx="8959849" cy="317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矩形 3">
            <a:extLst>
              <a:ext uri="{FF2B5EF4-FFF2-40B4-BE49-F238E27FC236}">
                <a16:creationId xmlns:a16="http://schemas.microsoft.com/office/drawing/2014/main" id="{CB67FD37-C031-49FE-9151-4BC2E5B8E6A8}"/>
              </a:ext>
            </a:extLst>
          </p:cNvPr>
          <p:cNvSpPr/>
          <p:nvPr/>
        </p:nvSpPr>
        <p:spPr>
          <a:xfrm>
            <a:off x="2885018" y="252413"/>
            <a:ext cx="169333" cy="411162"/>
          </a:xfrm>
          <a:prstGeom prst="rect">
            <a:avLst/>
          </a:prstGeom>
          <a:solidFill>
            <a:srgbClr val="02C4C7"/>
          </a:solidFill>
          <a:ln>
            <a:solidFill>
              <a:srgbClr val="02C4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pic>
        <p:nvPicPr>
          <p:cNvPr id="5" name="图片 9" descr="huabanfuben-2.png">
            <a:extLst>
              <a:ext uri="{FF2B5EF4-FFF2-40B4-BE49-F238E27FC236}">
                <a16:creationId xmlns:a16="http://schemas.microsoft.com/office/drawing/2014/main" id="{13296198-7BD2-4AD6-916A-3DD81DA79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"/>
            <a:ext cx="1223433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84B76B-4168-4A05-85CD-B9F72F2B82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18208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日期占位符 1">
            <a:extLst>
              <a:ext uri="{FF2B5EF4-FFF2-40B4-BE49-F238E27FC236}">
                <a16:creationId xmlns:a16="http://schemas.microsoft.com/office/drawing/2014/main" id="{96CDECCA-5F1C-4151-8752-245F9D1158C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5A6F0-5568-4AEF-B572-B930D02A132E}" type="datetime1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C07D96B-EEF0-4573-A4B1-DD5EC4C0C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367697" y="117671"/>
            <a:ext cx="82209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600" b="1"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B7199BF1-D8A7-4485-8048-568E7A122E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18915" y="1250755"/>
            <a:ext cx="11858976" cy="4896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659191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D977E532-C5DC-45C5-B44F-AEBB65E3996F}"/>
              </a:ext>
            </a:extLst>
          </p:cNvPr>
          <p:cNvSpPr/>
          <p:nvPr/>
        </p:nvSpPr>
        <p:spPr bwMode="auto">
          <a:xfrm>
            <a:off x="838200" y="913484"/>
            <a:ext cx="10719062" cy="1914525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FF1CFF8E-8B4E-4D31-8FE9-6D29EE1EFC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9931" y="1016027"/>
            <a:ext cx="10515600" cy="1709441"/>
          </a:xfrm>
        </p:spPr>
        <p:txBody>
          <a:bodyPr/>
          <a:lstStyle>
            <a:lvl1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grpSp>
        <p:nvGrpSpPr>
          <p:cNvPr id="3" name="组 4">
            <a:extLst>
              <a:ext uri="{FF2B5EF4-FFF2-40B4-BE49-F238E27FC236}">
                <a16:creationId xmlns:a16="http://schemas.microsoft.com/office/drawing/2014/main" id="{5F03C1DD-236C-497B-B03E-E53A5136F671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235822" y="3600114"/>
            <a:ext cx="7308850" cy="788988"/>
            <a:chOff x="1651000" y="4557889"/>
            <a:chExt cx="7309557" cy="790222"/>
          </a:xfrm>
        </p:grpSpPr>
        <p:sp>
          <p:nvSpPr>
            <p:cNvPr id="4" name="矩形 1">
              <a:extLst>
                <a:ext uri="{FF2B5EF4-FFF2-40B4-BE49-F238E27FC236}">
                  <a16:creationId xmlns:a16="http://schemas.microsoft.com/office/drawing/2014/main" id="{49652C6E-7103-4648-8CAD-8AC85C664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5333" y="4796335"/>
              <a:ext cx="6505224" cy="34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kumimoji="0" lang="zh-CN" altLang="en-US" sz="18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endParaRPr kumimoji="0"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5" name="图片 2" descr="icon-test.png">
              <a:extLst>
                <a:ext uri="{FF2B5EF4-FFF2-40B4-BE49-F238E27FC236}">
                  <a16:creationId xmlns:a16="http://schemas.microsoft.com/office/drawing/2014/main" id="{620F7C7E-FD57-485A-8F0E-A20109CE0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1000" y="4557889"/>
              <a:ext cx="790222" cy="790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文本框 19">
            <a:extLst>
              <a:ext uri="{FF2B5EF4-FFF2-40B4-BE49-F238E27FC236}">
                <a16:creationId xmlns:a16="http://schemas.microsoft.com/office/drawing/2014/main" id="{20C8C66D-5CE0-4806-B34B-318D3277548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981456" y="4783905"/>
            <a:ext cx="6432550" cy="40005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0"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EA8D5660-BDE2-41DD-ABE9-69F7210BA047}"/>
              </a:ext>
            </a:extLst>
          </p:cNvPr>
          <p:cNvSpPr txBox="1"/>
          <p:nvPr userDrawn="1"/>
        </p:nvSpPr>
        <p:spPr>
          <a:xfrm>
            <a:off x="3667027" y="4783905"/>
            <a:ext cx="4996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zh-CN" altLang="en-US" dirty="0">
              <a:latin typeface="微软雅黑"/>
              <a:ea typeface="微软雅黑"/>
              <a:cs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092851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A5B27542-6F6B-4107-B1A1-5EA54774832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68563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CN" altLang="en-US" dirty="0"/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40170C2E-88C2-4D8B-AAF0-475BA1C621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7648" y="2469824"/>
            <a:ext cx="10515600" cy="33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298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</p:sldLayoutIdLst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等线 Ligh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+mn-lt"/>
          <a:ea typeface="+mn-ea"/>
          <a:cs typeface="等线" charset="0"/>
        </a:defRPr>
      </a:lvl1pPr>
      <a:lvl2pPr marL="457200" indent="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+mn-lt"/>
          <a:ea typeface="+mn-ea"/>
          <a:cs typeface="等线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A5B27542-6F6B-4107-B1A1-5EA54774832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68563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CN" altLang="en-US" dirty="0"/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40170C2E-88C2-4D8B-AAF0-475BA1C621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7648" y="2469824"/>
            <a:ext cx="10515600" cy="33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8044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</p:sldLayoutIdLst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等线 Ligh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+mn-lt"/>
          <a:ea typeface="+mn-ea"/>
          <a:cs typeface="等线" charset="0"/>
        </a:defRPr>
      </a:lvl1pPr>
      <a:lvl2pPr marL="457200" indent="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+mn-lt"/>
          <a:ea typeface="+mn-ea"/>
          <a:cs typeface="等线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98BAE0-7658-4E17-98A9-CC15512C4E8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38200" y="154216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/>
              <a:t>基于</a:t>
            </a:r>
            <a:r>
              <a:rPr lang="en-US" altLang="zh-CN" b="1"/>
              <a:t>Linux</a:t>
            </a:r>
            <a:r>
              <a:rPr lang="zh-CN" altLang="en-US" b="1"/>
              <a:t>操作系统</a:t>
            </a:r>
            <a:r>
              <a:rPr lang="zh-CN" altLang="en-US" b="1" dirty="0"/>
              <a:t>和龙芯</a:t>
            </a:r>
            <a:r>
              <a:rPr lang="en-US" altLang="zh-CN" b="1" dirty="0"/>
              <a:t>SOC</a:t>
            </a:r>
            <a:br>
              <a:rPr lang="en-US" altLang="zh-CN" b="1" dirty="0"/>
            </a:br>
            <a:r>
              <a:rPr lang="zh-CN" altLang="en-US" b="1" dirty="0"/>
              <a:t>的应用与开发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6AAB75-E540-453C-9C98-B6E254C369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6528" y="3626954"/>
            <a:ext cx="6959472" cy="517526"/>
          </a:xfrm>
        </p:spPr>
        <p:txBody>
          <a:bodyPr/>
          <a:lstStyle/>
          <a:p>
            <a:r>
              <a:rPr lang="zh-CN" altLang="en-US" sz="4000" b="1" dirty="0"/>
              <a:t>第二讲 嵌入式</a:t>
            </a:r>
            <a:r>
              <a:rPr lang="en-US" altLang="zh-CN" sz="4000" b="1" dirty="0"/>
              <a:t> Linux </a:t>
            </a:r>
          </a:p>
          <a:p>
            <a:r>
              <a:rPr lang="zh-CN" altLang="en-US" sz="4000" b="1" dirty="0"/>
              <a:t>操作系统</a:t>
            </a:r>
            <a:r>
              <a:rPr lang="en-US" altLang="zh-CN" sz="4000" b="1" dirty="0"/>
              <a:t>-</a:t>
            </a:r>
            <a:r>
              <a:rPr lang="zh-CN" altLang="en-US" sz="4000" b="1" dirty="0"/>
              <a:t>文件与</a:t>
            </a:r>
            <a:r>
              <a:rPr lang="en-US" altLang="zh-CN" sz="4000" b="1" dirty="0"/>
              <a:t>U</a:t>
            </a:r>
            <a:r>
              <a:rPr lang="zh-CN" altLang="en-US" sz="4000" b="1" dirty="0"/>
              <a:t>盘</a:t>
            </a:r>
            <a:r>
              <a:rPr lang="en-US" altLang="zh-CN" sz="4000" b="1" dirty="0"/>
              <a:t>SD</a:t>
            </a:r>
            <a:r>
              <a:rPr lang="zh-CN" altLang="en-US" sz="4000" b="1" dirty="0"/>
              <a:t>卡</a:t>
            </a:r>
            <a:endParaRPr lang="zh-CN" altLang="en-US" sz="40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A439703B-5DDF-429F-B382-EF61BE90673B}"/>
              </a:ext>
            </a:extLst>
          </p:cNvPr>
          <p:cNvSpPr/>
          <p:nvPr/>
        </p:nvSpPr>
        <p:spPr>
          <a:xfrm>
            <a:off x="5124162" y="4903708"/>
            <a:ext cx="39901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/>
              <a:t>南京工业大学 孙冬梅</a:t>
            </a:r>
          </a:p>
        </p:txBody>
      </p:sp>
    </p:spTree>
    <p:extLst>
      <p:ext uri="{BB962C8B-B14F-4D97-AF65-F5344CB8AC3E}">
        <p14:creationId xmlns:p14="http://schemas.microsoft.com/office/powerpoint/2010/main" val="244385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6">
            <a:extLst>
              <a:ext uri="{FF2B5EF4-FFF2-40B4-BE49-F238E27FC236}">
                <a16:creationId xmlns:a16="http://schemas.microsoft.com/office/drawing/2014/main" id="{EC639FFE-85B4-4ACF-A396-1F9499814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760" y="5214572"/>
            <a:ext cx="35791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US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1 . </a:t>
            </a:r>
            <a:r>
              <a:rPr kumimoji="0" lang="zh-CN" altLang="en-US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文件操作</a:t>
            </a:r>
            <a:endParaRPr lang="zh-CN" altLang="en-US" dirty="0"/>
          </a:p>
        </p:txBody>
      </p:sp>
      <p:sp>
        <p:nvSpPr>
          <p:cNvPr id="8" name="文本框 8">
            <a:extLst>
              <a:ext uri="{FF2B5EF4-FFF2-40B4-BE49-F238E27FC236}">
                <a16:creationId xmlns:a16="http://schemas.microsoft.com/office/drawing/2014/main" id="{DC2D20B1-8DA5-4F68-8FC0-DBF19A8D6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2039" y="5214572"/>
            <a:ext cx="35791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US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  U</a:t>
            </a:r>
            <a:r>
              <a:rPr kumimoji="0" lang="zh-CN" altLang="en-US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盘与</a:t>
            </a:r>
            <a:r>
              <a:rPr kumimoji="0" lang="en-US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SD</a:t>
            </a:r>
            <a:r>
              <a:rPr kumimoji="0" lang="zh-CN" altLang="en-US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卡操作</a:t>
            </a:r>
            <a:endParaRPr lang="zh-CN" altLang="en-US" dirty="0"/>
          </a:p>
        </p:txBody>
      </p:sp>
      <p:sp>
        <p:nvSpPr>
          <p:cNvPr id="17" name="文本框 8">
            <a:extLst>
              <a:ext uri="{FF2B5EF4-FFF2-40B4-BE49-F238E27FC236}">
                <a16:creationId xmlns:a16="http://schemas.microsoft.com/office/drawing/2014/main" id="{89E05788-BF37-4371-B6C2-B62457E92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1770" y="5214572"/>
            <a:ext cx="39846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00000"/>
              </a:lnSpc>
              <a:buFont typeface="Arial" panose="020B0604020202020204" pitchFamily="34" charset="0"/>
              <a:buNone/>
              <a:defRPr kumimoji="0" sz="2400" i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9pPr>
          </a:lstStyle>
          <a:p>
            <a:r>
              <a:rPr lang="en-US" altLang="zh-CN" dirty="0"/>
              <a:t>3.  RTC </a:t>
            </a:r>
            <a:r>
              <a:rPr lang="zh-CN" altLang="en-US" dirty="0"/>
              <a:t>时钟操作</a:t>
            </a: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6C5A7BFF-C5F6-4F32-A83E-FEDB43D18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3750" y="117671"/>
            <a:ext cx="9138249" cy="639762"/>
          </a:xfrm>
        </p:spPr>
        <p:txBody>
          <a:bodyPr/>
          <a:lstStyle/>
          <a:p>
            <a:r>
              <a:rPr lang="zh-CN" altLang="en-US" dirty="0"/>
              <a:t>第二讲嵌入式</a:t>
            </a:r>
            <a:r>
              <a:rPr lang="en-US" altLang="zh-CN" dirty="0"/>
              <a:t> Linux </a:t>
            </a:r>
            <a:r>
              <a:rPr lang="zh-CN" altLang="en-US" dirty="0"/>
              <a:t>操作系统文件与</a:t>
            </a:r>
            <a:r>
              <a:rPr lang="en-US" altLang="zh-CN" dirty="0"/>
              <a:t>U</a:t>
            </a:r>
            <a:r>
              <a:rPr lang="zh-CN" altLang="en-US" dirty="0"/>
              <a:t>盘</a:t>
            </a:r>
            <a:r>
              <a:rPr lang="en-US" altLang="zh-CN" dirty="0"/>
              <a:t>SD</a:t>
            </a:r>
            <a:r>
              <a:rPr lang="zh-CN" altLang="en-US" dirty="0"/>
              <a:t>卡</a:t>
            </a:r>
          </a:p>
        </p:txBody>
      </p:sp>
      <p:pic>
        <p:nvPicPr>
          <p:cNvPr id="10" name="内容占位符 9">
            <a:extLst>
              <a:ext uri="{FF2B5EF4-FFF2-40B4-BE49-F238E27FC236}">
                <a16:creationId xmlns:a16="http://schemas.microsoft.com/office/drawing/2014/main" id="{A502EF9E-7AA2-4FC0-AF6A-D5F84DCF6E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7900" y="1717535"/>
            <a:ext cx="11856199" cy="2798545"/>
          </a:xfrm>
          <a:prstGeom prst="rect">
            <a:avLst/>
          </a:prstGeom>
        </p:spPr>
      </p:pic>
      <p:sp>
        <p:nvSpPr>
          <p:cNvPr id="12" name="文本框 8">
            <a:extLst>
              <a:ext uri="{FF2B5EF4-FFF2-40B4-BE49-F238E27FC236}">
                <a16:creationId xmlns:a16="http://schemas.microsoft.com/office/drawing/2014/main" id="{441A1391-EEB4-47AC-B318-604019032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8116" y="5218789"/>
            <a:ext cx="22791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US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 Shell </a:t>
            </a:r>
            <a:r>
              <a:rPr kumimoji="0" lang="zh-CN" altLang="en-US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脚本</a:t>
            </a:r>
            <a:endParaRPr kumimoji="0"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3003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7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14D8E46-4957-45BB-9D8F-60A0B8F716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92C3564-C725-459F-A65B-0D8DF711C3F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323B4174-AF8C-4122-90E1-1E4CC7B5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dirty="0"/>
              <a:t>文件操作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D4646B2E-EA2A-4EEA-A754-B1DD03E4E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/>
              <a:t>fileio.c</a:t>
            </a:r>
            <a:endParaRPr lang="en-US" altLang="zh-CN" dirty="0"/>
          </a:p>
          <a:p>
            <a:r>
              <a:rPr lang="en-US" altLang="zh-CN" b="1" dirty="0" err="1"/>
              <a:t>fd</a:t>
            </a:r>
            <a:r>
              <a:rPr lang="en-US" altLang="zh-CN" b="1" dirty="0"/>
              <a:t> = open(“./</a:t>
            </a:r>
            <a:r>
              <a:rPr lang="en-US" altLang="zh-CN" b="1" dirty="0" err="1"/>
              <a:t>hello.c”,O_CREAT</a:t>
            </a:r>
            <a:r>
              <a:rPr lang="en-US" altLang="zh-CN" b="1" dirty="0"/>
              <a:t> | O_TRUNC | O_RDWR,0666</a:t>
            </a:r>
            <a:r>
              <a:rPr lang="zh-CN" altLang="en-US" b="1" dirty="0"/>
              <a:t>）</a:t>
            </a:r>
            <a:endParaRPr lang="en-US" altLang="zh-CN" b="1" dirty="0"/>
          </a:p>
          <a:p>
            <a:endParaRPr lang="en-US" altLang="zh-CN" b="1" dirty="0"/>
          </a:p>
          <a:p>
            <a:r>
              <a:rPr lang="en-US" altLang="zh-CN" b="1" dirty="0"/>
              <a:t>write(</a:t>
            </a:r>
            <a:r>
              <a:rPr lang="en-US" altLang="zh-CN" b="1" dirty="0" err="1"/>
              <a:t>fd,buf,len</a:t>
            </a:r>
            <a:r>
              <a:rPr lang="en-US" altLang="zh-CN" b="1" dirty="0"/>
              <a:t>) </a:t>
            </a:r>
          </a:p>
          <a:p>
            <a:endParaRPr lang="en-US" altLang="zh-CN" b="1" dirty="0"/>
          </a:p>
          <a:p>
            <a:r>
              <a:rPr lang="en-US" altLang="zh-CN" b="1" dirty="0" err="1"/>
              <a:t>lseek</a:t>
            </a:r>
            <a:r>
              <a:rPr lang="en-US" altLang="zh-CN" b="1" dirty="0"/>
              <a:t>(fd,0,SEEK_SET);</a:t>
            </a:r>
          </a:p>
          <a:p>
            <a:endParaRPr lang="en-US" altLang="zh-CN" b="1" dirty="0"/>
          </a:p>
          <a:p>
            <a:r>
              <a:rPr lang="en-US" altLang="zh-CN" b="1" dirty="0"/>
              <a:t>close(</a:t>
            </a:r>
            <a:r>
              <a:rPr lang="en-US" altLang="zh-CN" b="1" dirty="0" err="1"/>
              <a:t>fd</a:t>
            </a:r>
            <a:r>
              <a:rPr lang="en-US" altLang="zh-CN" b="1" dirty="0"/>
              <a:t>)</a:t>
            </a:r>
            <a:endParaRPr lang="zh-CN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1153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14D8E46-4957-45BB-9D8F-60A0B8F716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92C3564-C725-459F-A65B-0D8DF711C3F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323B4174-AF8C-4122-90E1-1E4CC7B5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 </a:t>
            </a:r>
            <a:r>
              <a:rPr lang="en-US" altLang="zh-CN" dirty="0" err="1"/>
              <a:t>Makefile</a:t>
            </a:r>
            <a:endParaRPr lang="zh-CN" altLang="en-US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D4646B2E-EA2A-4EEA-A754-B1DD03E4E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1"/>
            <a:r>
              <a:rPr lang="en-US" altLang="zh-CN" dirty="0" err="1"/>
              <a:t>Makefile</a:t>
            </a:r>
            <a:endParaRPr lang="en-US" altLang="zh-CN" dirty="0"/>
          </a:p>
          <a:p>
            <a:pPr latinLnBrk="1"/>
            <a:endParaRPr lang="en-US" altLang="zh-CN" dirty="0"/>
          </a:p>
          <a:p>
            <a:pPr latinLnBrk="1"/>
            <a:r>
              <a:rPr lang="en-US" altLang="zh-CN" dirty="0" err="1"/>
              <a:t>fileio</a:t>
            </a:r>
            <a:r>
              <a:rPr lang="en-US" altLang="zh-CN" dirty="0"/>
              <a:t> : </a:t>
            </a:r>
            <a:r>
              <a:rPr lang="en-US" altLang="zh-CN" dirty="0" err="1"/>
              <a:t>fileio.o</a:t>
            </a:r>
            <a:endParaRPr lang="zh-CN" altLang="zh-CN" dirty="0"/>
          </a:p>
          <a:p>
            <a:pPr latinLnBrk="1"/>
            <a:r>
              <a:rPr lang="en-US" altLang="zh-CN" dirty="0"/>
              <a:t>	</a:t>
            </a:r>
            <a:r>
              <a:rPr lang="en-US" altLang="zh-CN" dirty="0" err="1"/>
              <a:t>mipsel-linux-gcc</a:t>
            </a:r>
            <a:r>
              <a:rPr lang="en-US" altLang="zh-CN" dirty="0"/>
              <a:t> -o </a:t>
            </a:r>
            <a:r>
              <a:rPr lang="en-US" altLang="zh-CN" dirty="0" err="1"/>
              <a:t>fileio</a:t>
            </a:r>
            <a:r>
              <a:rPr lang="en-US" altLang="zh-CN" dirty="0"/>
              <a:t> </a:t>
            </a:r>
            <a:r>
              <a:rPr lang="en-US" altLang="zh-CN" dirty="0" err="1"/>
              <a:t>fileio.o</a:t>
            </a:r>
            <a:r>
              <a:rPr lang="en-US" altLang="zh-CN" dirty="0"/>
              <a:t> </a:t>
            </a:r>
            <a:endParaRPr lang="zh-CN" altLang="zh-CN" dirty="0"/>
          </a:p>
          <a:p>
            <a:pPr latinLnBrk="1"/>
            <a:r>
              <a:rPr lang="en-US" altLang="zh-CN" dirty="0" err="1"/>
              <a:t>fileio.o</a:t>
            </a:r>
            <a:r>
              <a:rPr lang="en-US" altLang="zh-CN" dirty="0"/>
              <a:t> : </a:t>
            </a:r>
            <a:r>
              <a:rPr lang="en-US" altLang="zh-CN" dirty="0" err="1"/>
              <a:t>fileio.c</a:t>
            </a:r>
            <a:endParaRPr lang="zh-CN" altLang="zh-CN" dirty="0"/>
          </a:p>
          <a:p>
            <a:pPr latinLnBrk="1"/>
            <a:r>
              <a:rPr lang="en-US" altLang="zh-CN" dirty="0"/>
              <a:t>	</a:t>
            </a:r>
            <a:r>
              <a:rPr lang="en-US" altLang="zh-CN" dirty="0" err="1"/>
              <a:t>mipsel-linux-gcc</a:t>
            </a:r>
            <a:r>
              <a:rPr lang="en-US" altLang="zh-CN" dirty="0"/>
              <a:t> -c </a:t>
            </a:r>
            <a:r>
              <a:rPr lang="en-US" altLang="zh-CN" dirty="0" err="1"/>
              <a:t>fileio.c</a:t>
            </a:r>
            <a:r>
              <a:rPr lang="en-US" altLang="zh-CN" dirty="0"/>
              <a:t> -o </a:t>
            </a:r>
            <a:r>
              <a:rPr lang="en-US" altLang="zh-CN" dirty="0" err="1"/>
              <a:t>fileio.o</a:t>
            </a:r>
            <a:endParaRPr lang="zh-CN" altLang="zh-CN" dirty="0"/>
          </a:p>
          <a:p>
            <a:pPr latinLnBrk="1"/>
            <a:r>
              <a:rPr lang="en-US" altLang="zh-CN" dirty="0"/>
              <a:t>clean :</a:t>
            </a:r>
            <a:endParaRPr lang="zh-CN" altLang="zh-CN" dirty="0"/>
          </a:p>
          <a:p>
            <a:pPr latinLnBrk="1"/>
            <a:r>
              <a:rPr lang="en-US" altLang="zh-CN" dirty="0"/>
              <a:t>	rm </a:t>
            </a:r>
            <a:r>
              <a:rPr lang="en-US" altLang="zh-CN" dirty="0" err="1"/>
              <a:t>fileio.o</a:t>
            </a:r>
            <a:r>
              <a:rPr lang="en-US" altLang="zh-CN" dirty="0"/>
              <a:t> </a:t>
            </a:r>
            <a:r>
              <a:rPr lang="en-US" altLang="zh-CN" dirty="0" err="1"/>
              <a:t>fileio</a:t>
            </a:r>
            <a:endParaRPr lang="zh-CN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63299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14D8E46-4957-45BB-9D8F-60A0B8F716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92C3564-C725-459F-A65B-0D8DF711C3F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323B4174-AF8C-4122-90E1-1E4CC7B5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</a:t>
            </a:r>
            <a:r>
              <a:rPr lang="zh-CN" altLang="en-US" dirty="0"/>
              <a:t> </a:t>
            </a:r>
            <a:r>
              <a:rPr lang="en-US" altLang="zh-CN" dirty="0"/>
              <a:t>U</a:t>
            </a:r>
            <a:r>
              <a:rPr lang="zh-CN" altLang="en-US" dirty="0"/>
              <a:t>盘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D4646B2E-EA2A-4EEA-A754-B1DD03E4E0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115" y="1445822"/>
            <a:ext cx="11858976" cy="4896046"/>
          </a:xfrm>
        </p:spPr>
        <p:txBody>
          <a:bodyPr/>
          <a:lstStyle/>
          <a:p>
            <a:r>
              <a:rPr lang="en-US" altLang="zh-CN" dirty="0" err="1"/>
              <a:t>fdisk</a:t>
            </a:r>
            <a:r>
              <a:rPr lang="en-US" altLang="zh-CN" dirty="0"/>
              <a:t> -l</a:t>
            </a:r>
          </a:p>
          <a:p>
            <a:endParaRPr lang="en-US" altLang="zh-CN" dirty="0"/>
          </a:p>
          <a:p>
            <a:r>
              <a:rPr lang="en-US" altLang="zh-CN" dirty="0"/>
              <a:t>mount /dev/sda1 /</a:t>
            </a:r>
            <a:r>
              <a:rPr lang="en-US" altLang="zh-CN" dirty="0" err="1"/>
              <a:t>mnt</a:t>
            </a:r>
            <a:r>
              <a:rPr lang="en-US" altLang="zh-CN" dirty="0"/>
              <a:t>/</a:t>
            </a:r>
            <a:r>
              <a:rPr lang="en-US" altLang="zh-CN" dirty="0" err="1"/>
              <a:t>udisk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ls /</a:t>
            </a:r>
            <a:r>
              <a:rPr lang="en-US" altLang="zh-CN" dirty="0" err="1"/>
              <a:t>mnt</a:t>
            </a:r>
            <a:r>
              <a:rPr lang="en-US" altLang="zh-CN" dirty="0"/>
              <a:t>/</a:t>
            </a:r>
            <a:r>
              <a:rPr lang="en-US" altLang="zh-CN" dirty="0" err="1"/>
              <a:t>udisk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 err="1"/>
              <a:t>umount</a:t>
            </a:r>
            <a:r>
              <a:rPr lang="en-US" altLang="zh-CN" dirty="0"/>
              <a:t> /</a:t>
            </a:r>
            <a:r>
              <a:rPr lang="en-US" altLang="zh-CN" dirty="0" err="1"/>
              <a:t>mnt</a:t>
            </a:r>
            <a:r>
              <a:rPr lang="en-US" altLang="zh-CN" dirty="0"/>
              <a:t>/</a:t>
            </a:r>
            <a:r>
              <a:rPr lang="en-US" altLang="zh-CN" dirty="0" err="1"/>
              <a:t>udisk</a:t>
            </a:r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12471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14D8E46-4957-45BB-9D8F-60A0B8F716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92C3564-C725-459F-A65B-0D8DF711C3F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323B4174-AF8C-4122-90E1-1E4CC7B5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</a:t>
            </a:r>
            <a:r>
              <a:rPr lang="zh-CN" altLang="en-US" dirty="0"/>
              <a:t> </a:t>
            </a:r>
            <a:r>
              <a:rPr lang="en-US" altLang="zh-CN" dirty="0"/>
              <a:t>SD</a:t>
            </a:r>
            <a:r>
              <a:rPr lang="zh-CN" altLang="en-US" dirty="0"/>
              <a:t>卡操作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D4646B2E-EA2A-4EEA-A754-B1DD03E4E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ls  /dev | grep mmc</a:t>
            </a:r>
          </a:p>
          <a:p>
            <a:endParaRPr lang="en-US" altLang="zh-CN" dirty="0"/>
          </a:p>
          <a:p>
            <a:r>
              <a:rPr lang="en-US" altLang="zh-CN" dirty="0"/>
              <a:t>mount /dev/mmcblk0 /</a:t>
            </a:r>
            <a:r>
              <a:rPr lang="en-US" altLang="zh-CN" dirty="0" err="1"/>
              <a:t>mnt</a:t>
            </a:r>
            <a:r>
              <a:rPr lang="en-US" altLang="zh-CN" dirty="0"/>
              <a:t>/</a:t>
            </a:r>
            <a:r>
              <a:rPr lang="en-US" altLang="zh-CN" dirty="0" err="1"/>
              <a:t>sd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df -m</a:t>
            </a:r>
          </a:p>
          <a:p>
            <a:endParaRPr lang="en-US" altLang="zh-CN" dirty="0"/>
          </a:p>
          <a:p>
            <a:r>
              <a:rPr lang="en-US" altLang="zh-CN" dirty="0" err="1"/>
              <a:t>umount</a:t>
            </a:r>
            <a:r>
              <a:rPr lang="en-US" altLang="zh-CN" dirty="0"/>
              <a:t> /</a:t>
            </a:r>
            <a:r>
              <a:rPr lang="en-US" altLang="zh-CN" dirty="0" err="1"/>
              <a:t>mnt</a:t>
            </a:r>
            <a:r>
              <a:rPr lang="en-US" altLang="zh-CN" dirty="0"/>
              <a:t>/</a:t>
            </a:r>
            <a:r>
              <a:rPr lang="en-US" altLang="zh-CN" dirty="0" err="1"/>
              <a:t>sd</a:t>
            </a:r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1071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14D8E46-4957-45BB-9D8F-60A0B8F716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92C3564-C725-459F-A65B-0D8DF711C3F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323B4174-AF8C-4122-90E1-1E4CC7B5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 RTC </a:t>
            </a:r>
            <a:r>
              <a:rPr lang="zh-CN" altLang="en-US" dirty="0"/>
              <a:t>时钟操作</a:t>
            </a: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D4646B2E-EA2A-4EEA-A754-B1DD03E4E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system time  hardware clock</a:t>
            </a:r>
          </a:p>
          <a:p>
            <a:r>
              <a:rPr lang="en-US" altLang="zh-CN" dirty="0"/>
              <a:t>date   	  </a:t>
            </a:r>
            <a:r>
              <a:rPr lang="en-US" altLang="zh-CN" dirty="0" err="1"/>
              <a:t>hwclock</a:t>
            </a:r>
            <a:r>
              <a:rPr lang="en-US" altLang="zh-CN" dirty="0"/>
              <a:t> </a:t>
            </a:r>
          </a:p>
          <a:p>
            <a:endParaRPr lang="en-US" altLang="zh-CN" dirty="0"/>
          </a:p>
          <a:p>
            <a:r>
              <a:rPr lang="en-US" altLang="zh-CN" dirty="0"/>
              <a:t>date -s "2020-02-02 02:02"</a:t>
            </a:r>
          </a:p>
          <a:p>
            <a:endParaRPr lang="en-US" altLang="zh-CN" dirty="0"/>
          </a:p>
          <a:p>
            <a:r>
              <a:rPr lang="en-US" altLang="zh-CN" dirty="0" err="1"/>
              <a:t>hwclock</a:t>
            </a:r>
            <a:r>
              <a:rPr lang="en-US" altLang="zh-CN" dirty="0"/>
              <a:t> –w</a:t>
            </a:r>
          </a:p>
          <a:p>
            <a:endParaRPr lang="en-US" altLang="zh-CN" dirty="0"/>
          </a:p>
          <a:p>
            <a:r>
              <a:rPr lang="en-US" altLang="zh-CN" dirty="0" err="1"/>
              <a:t>hwclock</a:t>
            </a:r>
            <a:r>
              <a:rPr lang="en-US" altLang="zh-CN" dirty="0"/>
              <a:t> –s </a:t>
            </a:r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7078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814D8E46-4957-45BB-9D8F-60A0B8F716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8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992C3564-C725-459F-A65B-0D8DF711C3F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2020/3/24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323B4174-AF8C-4122-90E1-1E4CC7B5E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4.Shell </a:t>
            </a:r>
            <a:r>
              <a:rPr lang="zh-CN" altLang="en-US" dirty="0"/>
              <a:t>脚本</a:t>
            </a:r>
          </a:p>
        </p:txBody>
      </p:sp>
      <p:pic>
        <p:nvPicPr>
          <p:cNvPr id="7" name="内容占位符 6">
            <a:extLst>
              <a:ext uri="{FF2B5EF4-FFF2-40B4-BE49-F238E27FC236}">
                <a16:creationId xmlns:a16="http://schemas.microsoft.com/office/drawing/2014/main" id="{51AFB2BA-9A31-47AC-B9F9-147CAEF547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1480262"/>
            <a:ext cx="8685362" cy="3143496"/>
          </a:xfrm>
        </p:spPr>
      </p:pic>
      <p:cxnSp>
        <p:nvCxnSpPr>
          <p:cNvPr id="6" name="直接箭头连接符 5">
            <a:extLst>
              <a:ext uri="{FF2B5EF4-FFF2-40B4-BE49-F238E27FC236}">
                <a16:creationId xmlns:a16="http://schemas.microsoft.com/office/drawing/2014/main" id="{E8E7416E-C65B-423B-B072-1D3FB7F9BF33}"/>
              </a:ext>
            </a:extLst>
          </p:cNvPr>
          <p:cNvCxnSpPr/>
          <p:nvPr/>
        </p:nvCxnSpPr>
        <p:spPr>
          <a:xfrm>
            <a:off x="3367697" y="3761117"/>
            <a:ext cx="3309148" cy="0"/>
          </a:xfrm>
          <a:prstGeom prst="straightConnector1">
            <a:avLst/>
          </a:prstGeom>
          <a:ln w="76200">
            <a:solidFill>
              <a:schemeClr val="accent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AF715D25-BCE3-4B92-932C-2C1CCD26CB45}"/>
              </a:ext>
            </a:extLst>
          </p:cNvPr>
          <p:cNvCxnSpPr>
            <a:cxnSpLocks/>
          </p:cNvCxnSpPr>
          <p:nvPr/>
        </p:nvCxnSpPr>
        <p:spPr>
          <a:xfrm flipH="1">
            <a:off x="3367697" y="2277373"/>
            <a:ext cx="3102113" cy="0"/>
          </a:xfrm>
          <a:prstGeom prst="straightConnector1">
            <a:avLst/>
          </a:prstGeom>
          <a:ln w="76200">
            <a:solidFill>
              <a:schemeClr val="accent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>
            <a:extLst>
              <a:ext uri="{FF2B5EF4-FFF2-40B4-BE49-F238E27FC236}">
                <a16:creationId xmlns:a16="http://schemas.microsoft.com/office/drawing/2014/main" id="{6E605110-3E33-485C-B82B-CB96583C87AA}"/>
              </a:ext>
            </a:extLst>
          </p:cNvPr>
          <p:cNvSpPr/>
          <p:nvPr/>
        </p:nvSpPr>
        <p:spPr>
          <a:xfrm>
            <a:off x="2132882" y="5023421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zh-CN" sz="2800" dirty="0"/>
              <a:t>举例</a:t>
            </a:r>
            <a:r>
              <a:rPr lang="zh-CN" altLang="en-US" sz="2800" dirty="0"/>
              <a:t>：</a:t>
            </a:r>
            <a:r>
              <a:rPr lang="zh-CN" altLang="zh-CN" sz="2800" dirty="0"/>
              <a:t>每隔</a:t>
            </a:r>
            <a:r>
              <a:rPr lang="en-US" altLang="zh-CN" sz="2800" dirty="0"/>
              <a:t>1s</a:t>
            </a:r>
            <a:r>
              <a:rPr lang="zh-CN" altLang="zh-CN" sz="2800" dirty="0"/>
              <a:t>当前的时间写入到</a:t>
            </a:r>
            <a:r>
              <a:rPr lang="en-US" altLang="zh-CN" sz="2800" dirty="0"/>
              <a:t>time</a:t>
            </a:r>
            <a:r>
              <a:rPr lang="zh-CN" altLang="zh-CN" sz="2800" dirty="0"/>
              <a:t>的文件中，</a:t>
            </a:r>
            <a:r>
              <a:rPr lang="en-US" altLang="zh-CN" sz="2800" dirty="0"/>
              <a:t>5</a:t>
            </a:r>
            <a:r>
              <a:rPr lang="zh-CN" altLang="zh-CN" sz="2800" dirty="0"/>
              <a:t>秒后，将文件通过</a:t>
            </a:r>
            <a:r>
              <a:rPr lang="en-US" altLang="zh-CN" sz="2800" dirty="0" err="1"/>
              <a:t>tftp</a:t>
            </a:r>
            <a:r>
              <a:rPr lang="zh-CN" altLang="zh-CN" sz="2800" dirty="0"/>
              <a:t>传入主机</a:t>
            </a:r>
          </a:p>
        </p:txBody>
      </p:sp>
    </p:spTree>
    <p:extLst>
      <p:ext uri="{BB962C8B-B14F-4D97-AF65-F5344CB8AC3E}">
        <p14:creationId xmlns:p14="http://schemas.microsoft.com/office/powerpoint/2010/main" val="379068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44BB44-D85E-4D13-B82A-D1034D9B8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2" name="文本框 1">
            <a:extLst>
              <a:ext uri="{FF2B5EF4-FFF2-40B4-BE49-F238E27FC236}">
                <a16:creationId xmlns:a16="http://schemas.microsoft.com/office/drawing/2014/main" id="{B66149A8-F143-4804-B0A4-D8125CB49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6722" y="2025775"/>
            <a:ext cx="3875087" cy="76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0" lang="en-US" altLang="zh-CN" sz="4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THANKS</a:t>
            </a:r>
            <a:endParaRPr kumimoji="0" lang="zh-CN" altLang="en-US" sz="4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0D699F7B-A661-4836-9F36-B72F9EB8639B}"/>
              </a:ext>
            </a:extLst>
          </p:cNvPr>
          <p:cNvSpPr/>
          <p:nvPr/>
        </p:nvSpPr>
        <p:spPr bwMode="auto">
          <a:xfrm>
            <a:off x="3755472" y="1013070"/>
            <a:ext cx="5261206" cy="1015663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spcAft>
                <a:spcPts val="1800"/>
              </a:spcAft>
              <a:defRPr/>
            </a:pPr>
            <a:r>
              <a:rPr kumimoji="0" lang="zh-CN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感谢聆听！！</a:t>
            </a:r>
            <a:endParaRPr kumimoji="0" lang="en-US" altLang="zh-CN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603A444-05F6-4717-A591-B2D971BD2352}"/>
              </a:ext>
            </a:extLst>
          </p:cNvPr>
          <p:cNvSpPr txBox="1"/>
          <p:nvPr/>
        </p:nvSpPr>
        <p:spPr>
          <a:xfrm>
            <a:off x="3049793" y="4790947"/>
            <a:ext cx="6504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助力 国产芯片 国产操作系统 嵌入式系统开发！！！</a:t>
            </a:r>
          </a:p>
        </p:txBody>
      </p:sp>
      <p:sp>
        <p:nvSpPr>
          <p:cNvPr id="23" name="矩形 1">
            <a:extLst>
              <a:ext uri="{FF2B5EF4-FFF2-40B4-BE49-F238E27FC236}">
                <a16:creationId xmlns:a16="http://schemas.microsoft.com/office/drawing/2014/main" id="{46AC0E2E-5693-43A3-AD19-C6CB0C9E8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2902" y="3804823"/>
            <a:ext cx="6504595" cy="345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基于自主可控基础软硬件的嵌入式系统教学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52128585"/>
      </p:ext>
    </p:extLst>
  </p:cSld>
  <p:clrMapOvr>
    <a:masterClrMapping/>
  </p:clrMapOvr>
</p:sld>
</file>

<file path=ppt/theme/theme1.xml><?xml version="1.0" encoding="utf-8"?>
<a:theme xmlns:a="http://schemas.openxmlformats.org/drawingml/2006/main" name="孙冬梅PPT母版_V6.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02C4C7"/>
        </a:soli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微软雅黑"/>
            <a:ea typeface="微软雅黑"/>
            <a:cs typeface="微软雅黑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孙冬梅PPT母版_V6.0">
  <a:themeElements>
    <a:clrScheme name="蓝色​​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02C4C7"/>
        </a:soli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微软雅黑"/>
            <a:ea typeface="微软雅黑"/>
            <a:cs typeface="微软雅黑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孙冬梅PPT母版_V6.0</Template>
  <TotalTime>6075</TotalTime>
  <Words>306</Words>
  <Application>Microsoft Office PowerPoint</Application>
  <PresentationFormat>宽屏</PresentationFormat>
  <Paragraphs>79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等线</vt:lpstr>
      <vt:lpstr>等线 Light</vt:lpstr>
      <vt:lpstr>微软雅黑</vt:lpstr>
      <vt:lpstr>Arial</vt:lpstr>
      <vt:lpstr>孙冬梅PPT母版_V6.0</vt:lpstr>
      <vt:lpstr>1_孙冬梅PPT母版_V6.0</vt:lpstr>
      <vt:lpstr>基于Linux操作系统和龙芯SOC 的应用与开发</vt:lpstr>
      <vt:lpstr>第二讲嵌入式 Linux 操作系统文件与U盘SD卡</vt:lpstr>
      <vt:lpstr>1.文件操作</vt:lpstr>
      <vt:lpstr>1. Makefile</vt:lpstr>
      <vt:lpstr>2. U盘</vt:lpstr>
      <vt:lpstr>2. SD卡操作</vt:lpstr>
      <vt:lpstr>3. RTC 时钟操作</vt:lpstr>
      <vt:lpstr>4.Shell 脚本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基于龙芯-RTThread 网络编程及应用</dc:title>
  <dc:creator>孙 冬梅</dc:creator>
  <cp:lastModifiedBy>孙 冬梅</cp:lastModifiedBy>
  <cp:revision>662</cp:revision>
  <cp:lastPrinted>2019-06-21T01:02:15Z</cp:lastPrinted>
  <dcterms:created xsi:type="dcterms:W3CDTF">2019-05-27T01:44:11Z</dcterms:created>
  <dcterms:modified xsi:type="dcterms:W3CDTF">2020-03-24T11:06:40Z</dcterms:modified>
</cp:coreProperties>
</file>